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sldIdLst>
    <p:sldId id="256" r:id="rId2"/>
    <p:sldId id="353" r:id="rId3"/>
    <p:sldId id="354" r:id="rId4"/>
    <p:sldId id="358" r:id="rId5"/>
    <p:sldId id="265" r:id="rId6"/>
    <p:sldId id="336" r:id="rId7"/>
    <p:sldId id="300" r:id="rId8"/>
    <p:sldId id="334" r:id="rId9"/>
    <p:sldId id="337" r:id="rId10"/>
    <p:sldId id="339" r:id="rId11"/>
    <p:sldId id="335" r:id="rId12"/>
    <p:sldId id="341" r:id="rId13"/>
    <p:sldId id="361" r:id="rId14"/>
    <p:sldId id="301" r:id="rId15"/>
    <p:sldId id="344" r:id="rId16"/>
    <p:sldId id="303" r:id="rId17"/>
    <p:sldId id="345" r:id="rId18"/>
    <p:sldId id="346" r:id="rId19"/>
    <p:sldId id="306" r:id="rId20"/>
    <p:sldId id="310" r:id="rId21"/>
    <p:sldId id="356" r:id="rId22"/>
    <p:sldId id="357" r:id="rId23"/>
    <p:sldId id="343" r:id="rId24"/>
    <p:sldId id="316" r:id="rId25"/>
    <p:sldId id="348" r:id="rId26"/>
    <p:sldId id="321" r:id="rId27"/>
    <p:sldId id="349" r:id="rId28"/>
    <p:sldId id="350" r:id="rId29"/>
    <p:sldId id="323" r:id="rId30"/>
    <p:sldId id="359" r:id="rId31"/>
    <p:sldId id="360" r:id="rId32"/>
    <p:sldId id="352"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5" autoAdjust="0"/>
    <p:restoredTop sz="94660"/>
  </p:normalViewPr>
  <p:slideViewPr>
    <p:cSldViewPr snapToGrid="0">
      <p:cViewPr varScale="1">
        <p:scale>
          <a:sx n="88" d="100"/>
          <a:sy n="88" d="100"/>
        </p:scale>
        <p:origin x="100"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949F57-48BD-4010-A6E9-D3DDBA59684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BD209C6-ACD7-4D74-BDD6-3DAD971E4312}">
      <dgm:prSet/>
      <dgm:spPr/>
      <dgm:t>
        <a:bodyPr/>
        <a:lstStyle/>
        <a:p>
          <a:r>
            <a:rPr lang="de-DE" b="1" dirty="0"/>
            <a:t>Rolle</a:t>
          </a:r>
          <a:endParaRPr lang="en-US" b="1" dirty="0"/>
        </a:p>
      </dgm:t>
    </dgm:pt>
    <dgm:pt modelId="{4048AD7E-245D-4697-ACD0-40A5B1E6D41E}" type="parTrans" cxnId="{9937C5B6-BB0B-40E6-9235-D02ED5FA3501}">
      <dgm:prSet/>
      <dgm:spPr/>
      <dgm:t>
        <a:bodyPr/>
        <a:lstStyle/>
        <a:p>
          <a:endParaRPr lang="en-US"/>
        </a:p>
      </dgm:t>
    </dgm:pt>
    <dgm:pt modelId="{51469DC9-0F0A-4D3D-A777-C688624B3F07}" type="sibTrans" cxnId="{9937C5B6-BB0B-40E6-9235-D02ED5FA3501}">
      <dgm:prSet/>
      <dgm:spPr/>
      <dgm:t>
        <a:bodyPr/>
        <a:lstStyle/>
        <a:p>
          <a:endParaRPr lang="en-US"/>
        </a:p>
      </dgm:t>
    </dgm:pt>
    <dgm:pt modelId="{AFA41DBC-874E-4C19-B33D-728204926C07}">
      <dgm:prSet/>
      <dgm:spPr/>
      <dgm:t>
        <a:bodyPr/>
        <a:lstStyle/>
        <a:p>
          <a:r>
            <a:rPr lang="de-DE" b="1" dirty="0"/>
            <a:t>Zielgruppe</a:t>
          </a:r>
          <a:endParaRPr lang="en-US" b="1" dirty="0"/>
        </a:p>
      </dgm:t>
    </dgm:pt>
    <dgm:pt modelId="{AF987054-C7F7-4ED8-A0C1-9F5BF427819B}" type="parTrans" cxnId="{7F374AE7-B46B-4D22-918C-F6705EC1CD5B}">
      <dgm:prSet/>
      <dgm:spPr/>
      <dgm:t>
        <a:bodyPr/>
        <a:lstStyle/>
        <a:p>
          <a:endParaRPr lang="en-US"/>
        </a:p>
      </dgm:t>
    </dgm:pt>
    <dgm:pt modelId="{B9AA21B3-D5AB-456D-8549-C7A53107AA90}" type="sibTrans" cxnId="{7F374AE7-B46B-4D22-918C-F6705EC1CD5B}">
      <dgm:prSet/>
      <dgm:spPr/>
      <dgm:t>
        <a:bodyPr/>
        <a:lstStyle/>
        <a:p>
          <a:endParaRPr lang="en-US"/>
        </a:p>
      </dgm:t>
    </dgm:pt>
    <dgm:pt modelId="{6F7A87DD-85C9-4C6C-B1EA-110704496FA6}">
      <dgm:prSet/>
      <dgm:spPr/>
      <dgm:t>
        <a:bodyPr/>
        <a:lstStyle/>
        <a:p>
          <a:r>
            <a:rPr lang="de-DE" b="1" dirty="0"/>
            <a:t>Stil</a:t>
          </a:r>
          <a:endParaRPr lang="en-US" b="1" dirty="0"/>
        </a:p>
      </dgm:t>
    </dgm:pt>
    <dgm:pt modelId="{0457F298-9DBB-410B-9435-7DD8E1E2F6AD}" type="parTrans" cxnId="{25C81383-4160-407C-BB26-0B8804FAF294}">
      <dgm:prSet/>
      <dgm:spPr/>
      <dgm:t>
        <a:bodyPr/>
        <a:lstStyle/>
        <a:p>
          <a:endParaRPr lang="en-US"/>
        </a:p>
      </dgm:t>
    </dgm:pt>
    <dgm:pt modelId="{61D75FDC-BA9D-4CCC-8619-A186C1A574DE}" type="sibTrans" cxnId="{25C81383-4160-407C-BB26-0B8804FAF294}">
      <dgm:prSet/>
      <dgm:spPr/>
      <dgm:t>
        <a:bodyPr/>
        <a:lstStyle/>
        <a:p>
          <a:endParaRPr lang="en-US"/>
        </a:p>
      </dgm:t>
    </dgm:pt>
    <dgm:pt modelId="{5C12356C-5A94-4AB2-8A72-844EA1E9A8D7}">
      <dgm:prSet/>
      <dgm:spPr/>
      <dgm:t>
        <a:bodyPr/>
        <a:lstStyle/>
        <a:p>
          <a:r>
            <a:rPr lang="de-DE"/>
            <a:t>Inhalt</a:t>
          </a:r>
          <a:endParaRPr lang="en-US"/>
        </a:p>
      </dgm:t>
    </dgm:pt>
    <dgm:pt modelId="{C03A58DD-B12E-45EF-9A8B-53CEAAF29D1F}" type="parTrans" cxnId="{2DC5770E-9F4B-4971-B3AC-71297F926512}">
      <dgm:prSet/>
      <dgm:spPr/>
      <dgm:t>
        <a:bodyPr/>
        <a:lstStyle/>
        <a:p>
          <a:endParaRPr lang="en-US"/>
        </a:p>
      </dgm:t>
    </dgm:pt>
    <dgm:pt modelId="{6751EFBF-D334-4024-A61C-FF778A0FB857}" type="sibTrans" cxnId="{2DC5770E-9F4B-4971-B3AC-71297F926512}">
      <dgm:prSet/>
      <dgm:spPr/>
      <dgm:t>
        <a:bodyPr/>
        <a:lstStyle/>
        <a:p>
          <a:endParaRPr lang="en-US"/>
        </a:p>
      </dgm:t>
    </dgm:pt>
    <dgm:pt modelId="{6C5B7337-F62E-4878-938E-3B2B8470A71C}">
      <dgm:prSet/>
      <dgm:spPr/>
      <dgm:t>
        <a:bodyPr/>
        <a:lstStyle/>
        <a:p>
          <a:r>
            <a:rPr lang="de-DE" b="1" dirty="0"/>
            <a:t>Aufgabe</a:t>
          </a:r>
          <a:endParaRPr lang="en-US" b="1" dirty="0"/>
        </a:p>
      </dgm:t>
    </dgm:pt>
    <dgm:pt modelId="{9B37DBDA-C8B2-44A8-B88B-9737FADD2B4B}" type="parTrans" cxnId="{53309504-18E1-472E-8C48-FA7D50186925}">
      <dgm:prSet/>
      <dgm:spPr/>
      <dgm:t>
        <a:bodyPr/>
        <a:lstStyle/>
        <a:p>
          <a:endParaRPr lang="en-US"/>
        </a:p>
      </dgm:t>
    </dgm:pt>
    <dgm:pt modelId="{9B5FD078-000A-47C2-9F83-71F719120F3E}" type="sibTrans" cxnId="{53309504-18E1-472E-8C48-FA7D50186925}">
      <dgm:prSet/>
      <dgm:spPr/>
      <dgm:t>
        <a:bodyPr/>
        <a:lstStyle/>
        <a:p>
          <a:endParaRPr lang="en-US"/>
        </a:p>
      </dgm:t>
    </dgm:pt>
    <dgm:pt modelId="{9055EE30-ADF2-437E-8203-474BBBC8E245}" type="pres">
      <dgm:prSet presAssocID="{6B949F57-48BD-4010-A6E9-D3DDBA596848}" presName="root" presStyleCnt="0">
        <dgm:presLayoutVars>
          <dgm:dir/>
          <dgm:resizeHandles val="exact"/>
        </dgm:presLayoutVars>
      </dgm:prSet>
      <dgm:spPr/>
    </dgm:pt>
    <dgm:pt modelId="{52CFF8FB-BE21-4247-8B5C-132CCA417744}" type="pres">
      <dgm:prSet presAssocID="{ABD209C6-ACD7-4D74-BDD6-3DAD971E4312}" presName="compNode" presStyleCnt="0"/>
      <dgm:spPr/>
    </dgm:pt>
    <dgm:pt modelId="{E7223B00-D3BD-4B99-A0A1-5F944186D05C}" type="pres">
      <dgm:prSet presAssocID="{ABD209C6-ACD7-4D74-BDD6-3DAD971E4312}" presName="bgRect" presStyleLbl="bgShp" presStyleIdx="0" presStyleCnt="5"/>
      <dgm:spPr/>
    </dgm:pt>
    <dgm:pt modelId="{FE19A1F3-4E85-4270-BA7A-DD69946AC463}" type="pres">
      <dgm:prSet presAssocID="{ABD209C6-ACD7-4D74-BDD6-3DAD971E431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reibmaschine"/>
        </a:ext>
      </dgm:extLst>
    </dgm:pt>
    <dgm:pt modelId="{87D34AC4-8571-45E8-A9B1-EF094A860326}" type="pres">
      <dgm:prSet presAssocID="{ABD209C6-ACD7-4D74-BDD6-3DAD971E4312}" presName="spaceRect" presStyleCnt="0"/>
      <dgm:spPr/>
    </dgm:pt>
    <dgm:pt modelId="{0CACE3EB-47BF-422E-87EB-C1172C6D43FD}" type="pres">
      <dgm:prSet presAssocID="{ABD209C6-ACD7-4D74-BDD6-3DAD971E4312}" presName="parTx" presStyleLbl="revTx" presStyleIdx="0" presStyleCnt="5">
        <dgm:presLayoutVars>
          <dgm:chMax val="0"/>
          <dgm:chPref val="0"/>
        </dgm:presLayoutVars>
      </dgm:prSet>
      <dgm:spPr/>
    </dgm:pt>
    <dgm:pt modelId="{9025798D-D633-4FAB-BE65-2487D3D44320}" type="pres">
      <dgm:prSet presAssocID="{51469DC9-0F0A-4D3D-A777-C688624B3F07}" presName="sibTrans" presStyleCnt="0"/>
      <dgm:spPr/>
    </dgm:pt>
    <dgm:pt modelId="{6806AEF2-7312-44A0-8F31-7FA1A90E523C}" type="pres">
      <dgm:prSet presAssocID="{AFA41DBC-874E-4C19-B33D-728204926C07}" presName="compNode" presStyleCnt="0"/>
      <dgm:spPr/>
    </dgm:pt>
    <dgm:pt modelId="{C0E89805-EB98-4B06-9C0E-41443D3E3EB0}" type="pres">
      <dgm:prSet presAssocID="{AFA41DBC-874E-4C19-B33D-728204926C07}" presName="bgRect" presStyleLbl="bgShp" presStyleIdx="1" presStyleCnt="5"/>
      <dgm:spPr/>
    </dgm:pt>
    <dgm:pt modelId="{48DF0CF8-652E-4778-985B-112754760513}" type="pres">
      <dgm:prSet presAssocID="{AFA41DBC-874E-4C19-B33D-728204926C0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olltreffer"/>
        </a:ext>
      </dgm:extLst>
    </dgm:pt>
    <dgm:pt modelId="{DCA452B7-E368-4F25-93B0-52F6840B76A0}" type="pres">
      <dgm:prSet presAssocID="{AFA41DBC-874E-4C19-B33D-728204926C07}" presName="spaceRect" presStyleCnt="0"/>
      <dgm:spPr/>
    </dgm:pt>
    <dgm:pt modelId="{8710BE99-B72B-4369-8EB4-90FEBFEC473E}" type="pres">
      <dgm:prSet presAssocID="{AFA41DBC-874E-4C19-B33D-728204926C07}" presName="parTx" presStyleLbl="revTx" presStyleIdx="1" presStyleCnt="5">
        <dgm:presLayoutVars>
          <dgm:chMax val="0"/>
          <dgm:chPref val="0"/>
        </dgm:presLayoutVars>
      </dgm:prSet>
      <dgm:spPr/>
    </dgm:pt>
    <dgm:pt modelId="{4F6663EA-4ED3-4173-A35E-CDB1C361BB87}" type="pres">
      <dgm:prSet presAssocID="{B9AA21B3-D5AB-456D-8549-C7A53107AA90}" presName="sibTrans" presStyleCnt="0"/>
      <dgm:spPr/>
    </dgm:pt>
    <dgm:pt modelId="{2E39CF69-B401-4743-BC5A-EBCEB136E49C}" type="pres">
      <dgm:prSet presAssocID="{6F7A87DD-85C9-4C6C-B1EA-110704496FA6}" presName="compNode" presStyleCnt="0"/>
      <dgm:spPr/>
    </dgm:pt>
    <dgm:pt modelId="{DAC02A9C-44F6-4253-A835-80591BC11017}" type="pres">
      <dgm:prSet presAssocID="{6F7A87DD-85C9-4C6C-B1EA-110704496FA6}" presName="bgRect" presStyleLbl="bgShp" presStyleIdx="2" presStyleCnt="5"/>
      <dgm:spPr/>
    </dgm:pt>
    <dgm:pt modelId="{05AD8CEE-8EF5-4DCF-B1F2-E7C7C92ECAAD}" type="pres">
      <dgm:prSet presAssocID="{6F7A87DD-85C9-4C6C-B1EA-110704496FA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äkchen"/>
        </a:ext>
      </dgm:extLst>
    </dgm:pt>
    <dgm:pt modelId="{E64CD3C8-063E-4804-BCDC-8F970C7A98C3}" type="pres">
      <dgm:prSet presAssocID="{6F7A87DD-85C9-4C6C-B1EA-110704496FA6}" presName="spaceRect" presStyleCnt="0"/>
      <dgm:spPr/>
    </dgm:pt>
    <dgm:pt modelId="{CB76DDF6-E038-4BBE-9947-728DB8A077BE}" type="pres">
      <dgm:prSet presAssocID="{6F7A87DD-85C9-4C6C-B1EA-110704496FA6}" presName="parTx" presStyleLbl="revTx" presStyleIdx="2" presStyleCnt="5">
        <dgm:presLayoutVars>
          <dgm:chMax val="0"/>
          <dgm:chPref val="0"/>
        </dgm:presLayoutVars>
      </dgm:prSet>
      <dgm:spPr/>
    </dgm:pt>
    <dgm:pt modelId="{C4321CF4-C415-4AEF-8C1C-56C6837833B9}" type="pres">
      <dgm:prSet presAssocID="{61D75FDC-BA9D-4CCC-8619-A186C1A574DE}" presName="sibTrans" presStyleCnt="0"/>
      <dgm:spPr/>
    </dgm:pt>
    <dgm:pt modelId="{4C0A3512-18C7-4549-AB07-80D88A3F8606}" type="pres">
      <dgm:prSet presAssocID="{5C12356C-5A94-4AB2-8A72-844EA1E9A8D7}" presName="compNode" presStyleCnt="0"/>
      <dgm:spPr/>
    </dgm:pt>
    <dgm:pt modelId="{B8523F06-ADD1-4CB4-B90A-AC21579F7E89}" type="pres">
      <dgm:prSet presAssocID="{5C12356C-5A94-4AB2-8A72-844EA1E9A8D7}" presName="bgRect" presStyleLbl="bgShp" presStyleIdx="3" presStyleCnt="5"/>
      <dgm:spPr/>
    </dgm:pt>
    <dgm:pt modelId="{5F2E17E8-71FA-43FA-BD8C-4297432ABF2F}" type="pres">
      <dgm:prSet presAssocID="{5C12356C-5A94-4AB2-8A72-844EA1E9A8D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üfliste"/>
        </a:ext>
      </dgm:extLst>
    </dgm:pt>
    <dgm:pt modelId="{9EE52D5A-8270-4707-9969-CD627942FA74}" type="pres">
      <dgm:prSet presAssocID="{5C12356C-5A94-4AB2-8A72-844EA1E9A8D7}" presName="spaceRect" presStyleCnt="0"/>
      <dgm:spPr/>
    </dgm:pt>
    <dgm:pt modelId="{2849D2A5-6F35-4C36-971E-8C9194CA63D2}" type="pres">
      <dgm:prSet presAssocID="{5C12356C-5A94-4AB2-8A72-844EA1E9A8D7}" presName="parTx" presStyleLbl="revTx" presStyleIdx="3" presStyleCnt="5">
        <dgm:presLayoutVars>
          <dgm:chMax val="0"/>
          <dgm:chPref val="0"/>
        </dgm:presLayoutVars>
      </dgm:prSet>
      <dgm:spPr/>
    </dgm:pt>
    <dgm:pt modelId="{D8F2143C-EFA7-4B83-B6FA-64D4972B1B04}" type="pres">
      <dgm:prSet presAssocID="{6751EFBF-D334-4024-A61C-FF778A0FB857}" presName="sibTrans" presStyleCnt="0"/>
      <dgm:spPr/>
    </dgm:pt>
    <dgm:pt modelId="{C1D8F019-9FCD-423C-B7F1-ACCA2772E42F}" type="pres">
      <dgm:prSet presAssocID="{6C5B7337-F62E-4878-938E-3B2B8470A71C}" presName="compNode" presStyleCnt="0"/>
      <dgm:spPr/>
    </dgm:pt>
    <dgm:pt modelId="{F49C5AEF-C5E5-4A3D-A4A0-4C0987ED27E1}" type="pres">
      <dgm:prSet presAssocID="{6C5B7337-F62E-4878-938E-3B2B8470A71C}" presName="bgRect" presStyleLbl="bgShp" presStyleIdx="4" presStyleCnt="5"/>
      <dgm:spPr/>
    </dgm:pt>
    <dgm:pt modelId="{E3BF4ED5-43D3-401A-814D-CF358E7015A0}" type="pres">
      <dgm:prSet presAssocID="{6C5B7337-F62E-4878-938E-3B2B8470A71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gnifying glass"/>
        </a:ext>
      </dgm:extLst>
    </dgm:pt>
    <dgm:pt modelId="{F920ACCE-79F7-476B-8DE9-D27520CC1870}" type="pres">
      <dgm:prSet presAssocID="{6C5B7337-F62E-4878-938E-3B2B8470A71C}" presName="spaceRect" presStyleCnt="0"/>
      <dgm:spPr/>
    </dgm:pt>
    <dgm:pt modelId="{D99D90B0-0C17-4DDA-8240-C3ABBD479394}" type="pres">
      <dgm:prSet presAssocID="{6C5B7337-F62E-4878-938E-3B2B8470A71C}" presName="parTx" presStyleLbl="revTx" presStyleIdx="4" presStyleCnt="5">
        <dgm:presLayoutVars>
          <dgm:chMax val="0"/>
          <dgm:chPref val="0"/>
        </dgm:presLayoutVars>
      </dgm:prSet>
      <dgm:spPr/>
    </dgm:pt>
  </dgm:ptLst>
  <dgm:cxnLst>
    <dgm:cxn modelId="{53309504-18E1-472E-8C48-FA7D50186925}" srcId="{6B949F57-48BD-4010-A6E9-D3DDBA596848}" destId="{6C5B7337-F62E-4878-938E-3B2B8470A71C}" srcOrd="4" destOrd="0" parTransId="{9B37DBDA-C8B2-44A8-B88B-9737FADD2B4B}" sibTransId="{9B5FD078-000A-47C2-9F83-71F719120F3E}"/>
    <dgm:cxn modelId="{2DC5770E-9F4B-4971-B3AC-71297F926512}" srcId="{6B949F57-48BD-4010-A6E9-D3DDBA596848}" destId="{5C12356C-5A94-4AB2-8A72-844EA1E9A8D7}" srcOrd="3" destOrd="0" parTransId="{C03A58DD-B12E-45EF-9A8B-53CEAAF29D1F}" sibTransId="{6751EFBF-D334-4024-A61C-FF778A0FB857}"/>
    <dgm:cxn modelId="{7FAF8121-4164-474D-8993-8B477CAB5AD1}" type="presOf" srcId="{AFA41DBC-874E-4C19-B33D-728204926C07}" destId="{8710BE99-B72B-4369-8EB4-90FEBFEC473E}" srcOrd="0" destOrd="0" presId="urn:microsoft.com/office/officeart/2018/2/layout/IconVerticalSolidList"/>
    <dgm:cxn modelId="{E1756C33-D215-4D6E-AABB-ADAB95B04DF8}" type="presOf" srcId="{6C5B7337-F62E-4878-938E-3B2B8470A71C}" destId="{D99D90B0-0C17-4DDA-8240-C3ABBD479394}" srcOrd="0" destOrd="0" presId="urn:microsoft.com/office/officeart/2018/2/layout/IconVerticalSolidList"/>
    <dgm:cxn modelId="{C75C0035-F509-4A09-8A24-27FD1BEB819A}" type="presOf" srcId="{5C12356C-5A94-4AB2-8A72-844EA1E9A8D7}" destId="{2849D2A5-6F35-4C36-971E-8C9194CA63D2}" srcOrd="0" destOrd="0" presId="urn:microsoft.com/office/officeart/2018/2/layout/IconVerticalSolidList"/>
    <dgm:cxn modelId="{21091C50-827C-4A89-9362-8A7599D7CCAB}" type="presOf" srcId="{6F7A87DD-85C9-4C6C-B1EA-110704496FA6}" destId="{CB76DDF6-E038-4BBE-9947-728DB8A077BE}" srcOrd="0" destOrd="0" presId="urn:microsoft.com/office/officeart/2018/2/layout/IconVerticalSolidList"/>
    <dgm:cxn modelId="{6AC91359-28E5-425C-A045-24D829846D60}" type="presOf" srcId="{6B949F57-48BD-4010-A6E9-D3DDBA596848}" destId="{9055EE30-ADF2-437E-8203-474BBBC8E245}" srcOrd="0" destOrd="0" presId="urn:microsoft.com/office/officeart/2018/2/layout/IconVerticalSolidList"/>
    <dgm:cxn modelId="{25C81383-4160-407C-BB26-0B8804FAF294}" srcId="{6B949F57-48BD-4010-A6E9-D3DDBA596848}" destId="{6F7A87DD-85C9-4C6C-B1EA-110704496FA6}" srcOrd="2" destOrd="0" parTransId="{0457F298-9DBB-410B-9435-7DD8E1E2F6AD}" sibTransId="{61D75FDC-BA9D-4CCC-8619-A186C1A574DE}"/>
    <dgm:cxn modelId="{9937C5B6-BB0B-40E6-9235-D02ED5FA3501}" srcId="{6B949F57-48BD-4010-A6E9-D3DDBA596848}" destId="{ABD209C6-ACD7-4D74-BDD6-3DAD971E4312}" srcOrd="0" destOrd="0" parTransId="{4048AD7E-245D-4697-ACD0-40A5B1E6D41E}" sibTransId="{51469DC9-0F0A-4D3D-A777-C688624B3F07}"/>
    <dgm:cxn modelId="{622BCDBD-E822-42DB-9712-A795B6BB0844}" type="presOf" srcId="{ABD209C6-ACD7-4D74-BDD6-3DAD971E4312}" destId="{0CACE3EB-47BF-422E-87EB-C1172C6D43FD}" srcOrd="0" destOrd="0" presId="urn:microsoft.com/office/officeart/2018/2/layout/IconVerticalSolidList"/>
    <dgm:cxn modelId="{7F374AE7-B46B-4D22-918C-F6705EC1CD5B}" srcId="{6B949F57-48BD-4010-A6E9-D3DDBA596848}" destId="{AFA41DBC-874E-4C19-B33D-728204926C07}" srcOrd="1" destOrd="0" parTransId="{AF987054-C7F7-4ED8-A0C1-9F5BF427819B}" sibTransId="{B9AA21B3-D5AB-456D-8549-C7A53107AA90}"/>
    <dgm:cxn modelId="{E506BE53-6DBA-492D-A799-FE2F27DD9016}" type="presParOf" srcId="{9055EE30-ADF2-437E-8203-474BBBC8E245}" destId="{52CFF8FB-BE21-4247-8B5C-132CCA417744}" srcOrd="0" destOrd="0" presId="urn:microsoft.com/office/officeart/2018/2/layout/IconVerticalSolidList"/>
    <dgm:cxn modelId="{F554F6CC-CE82-4D05-9F45-F7CECC4D35BF}" type="presParOf" srcId="{52CFF8FB-BE21-4247-8B5C-132CCA417744}" destId="{E7223B00-D3BD-4B99-A0A1-5F944186D05C}" srcOrd="0" destOrd="0" presId="urn:microsoft.com/office/officeart/2018/2/layout/IconVerticalSolidList"/>
    <dgm:cxn modelId="{6D45B017-6BA4-415B-80B7-9431D274873B}" type="presParOf" srcId="{52CFF8FB-BE21-4247-8B5C-132CCA417744}" destId="{FE19A1F3-4E85-4270-BA7A-DD69946AC463}" srcOrd="1" destOrd="0" presId="urn:microsoft.com/office/officeart/2018/2/layout/IconVerticalSolidList"/>
    <dgm:cxn modelId="{F83A6BA6-9F59-44CD-A6EC-F1B987223407}" type="presParOf" srcId="{52CFF8FB-BE21-4247-8B5C-132CCA417744}" destId="{87D34AC4-8571-45E8-A9B1-EF094A860326}" srcOrd="2" destOrd="0" presId="urn:microsoft.com/office/officeart/2018/2/layout/IconVerticalSolidList"/>
    <dgm:cxn modelId="{F2C0AF38-2F10-4B38-9EFD-4703C5D65500}" type="presParOf" srcId="{52CFF8FB-BE21-4247-8B5C-132CCA417744}" destId="{0CACE3EB-47BF-422E-87EB-C1172C6D43FD}" srcOrd="3" destOrd="0" presId="urn:microsoft.com/office/officeart/2018/2/layout/IconVerticalSolidList"/>
    <dgm:cxn modelId="{D512194D-3C97-49EE-B7C4-0B35D0D5DE03}" type="presParOf" srcId="{9055EE30-ADF2-437E-8203-474BBBC8E245}" destId="{9025798D-D633-4FAB-BE65-2487D3D44320}" srcOrd="1" destOrd="0" presId="urn:microsoft.com/office/officeart/2018/2/layout/IconVerticalSolidList"/>
    <dgm:cxn modelId="{08E9E3D6-6EFE-49DC-815C-F1F81C967D83}" type="presParOf" srcId="{9055EE30-ADF2-437E-8203-474BBBC8E245}" destId="{6806AEF2-7312-44A0-8F31-7FA1A90E523C}" srcOrd="2" destOrd="0" presId="urn:microsoft.com/office/officeart/2018/2/layout/IconVerticalSolidList"/>
    <dgm:cxn modelId="{BB35940E-88E7-46BE-B46B-3B5CEFDE9370}" type="presParOf" srcId="{6806AEF2-7312-44A0-8F31-7FA1A90E523C}" destId="{C0E89805-EB98-4B06-9C0E-41443D3E3EB0}" srcOrd="0" destOrd="0" presId="urn:microsoft.com/office/officeart/2018/2/layout/IconVerticalSolidList"/>
    <dgm:cxn modelId="{A7BF0C18-F3DA-4067-A466-4F4ADAE0965C}" type="presParOf" srcId="{6806AEF2-7312-44A0-8F31-7FA1A90E523C}" destId="{48DF0CF8-652E-4778-985B-112754760513}" srcOrd="1" destOrd="0" presId="urn:microsoft.com/office/officeart/2018/2/layout/IconVerticalSolidList"/>
    <dgm:cxn modelId="{FA246ED7-B4F9-4784-A395-1A7CD66A7C37}" type="presParOf" srcId="{6806AEF2-7312-44A0-8F31-7FA1A90E523C}" destId="{DCA452B7-E368-4F25-93B0-52F6840B76A0}" srcOrd="2" destOrd="0" presId="urn:microsoft.com/office/officeart/2018/2/layout/IconVerticalSolidList"/>
    <dgm:cxn modelId="{BF963B36-D196-4F1D-8FDF-0B3D24A7143A}" type="presParOf" srcId="{6806AEF2-7312-44A0-8F31-7FA1A90E523C}" destId="{8710BE99-B72B-4369-8EB4-90FEBFEC473E}" srcOrd="3" destOrd="0" presId="urn:microsoft.com/office/officeart/2018/2/layout/IconVerticalSolidList"/>
    <dgm:cxn modelId="{164C5FE4-D457-4E4A-A87C-3B17DCADAB66}" type="presParOf" srcId="{9055EE30-ADF2-437E-8203-474BBBC8E245}" destId="{4F6663EA-4ED3-4173-A35E-CDB1C361BB87}" srcOrd="3" destOrd="0" presId="urn:microsoft.com/office/officeart/2018/2/layout/IconVerticalSolidList"/>
    <dgm:cxn modelId="{4E802D76-4E76-434F-9FC4-90987D5204C4}" type="presParOf" srcId="{9055EE30-ADF2-437E-8203-474BBBC8E245}" destId="{2E39CF69-B401-4743-BC5A-EBCEB136E49C}" srcOrd="4" destOrd="0" presId="urn:microsoft.com/office/officeart/2018/2/layout/IconVerticalSolidList"/>
    <dgm:cxn modelId="{ACB924FA-8EE6-4CEF-AA4A-A5992F4420C5}" type="presParOf" srcId="{2E39CF69-B401-4743-BC5A-EBCEB136E49C}" destId="{DAC02A9C-44F6-4253-A835-80591BC11017}" srcOrd="0" destOrd="0" presId="urn:microsoft.com/office/officeart/2018/2/layout/IconVerticalSolidList"/>
    <dgm:cxn modelId="{BE5A77CC-3530-4DAA-9050-75AC3C6241E3}" type="presParOf" srcId="{2E39CF69-B401-4743-BC5A-EBCEB136E49C}" destId="{05AD8CEE-8EF5-4DCF-B1F2-E7C7C92ECAAD}" srcOrd="1" destOrd="0" presId="urn:microsoft.com/office/officeart/2018/2/layout/IconVerticalSolidList"/>
    <dgm:cxn modelId="{51F9745A-5817-4232-B23E-30FD05C14F7F}" type="presParOf" srcId="{2E39CF69-B401-4743-BC5A-EBCEB136E49C}" destId="{E64CD3C8-063E-4804-BCDC-8F970C7A98C3}" srcOrd="2" destOrd="0" presId="urn:microsoft.com/office/officeart/2018/2/layout/IconVerticalSolidList"/>
    <dgm:cxn modelId="{6F29D7BB-7EE6-4D8F-92E8-817CAD8A346C}" type="presParOf" srcId="{2E39CF69-B401-4743-BC5A-EBCEB136E49C}" destId="{CB76DDF6-E038-4BBE-9947-728DB8A077BE}" srcOrd="3" destOrd="0" presId="urn:microsoft.com/office/officeart/2018/2/layout/IconVerticalSolidList"/>
    <dgm:cxn modelId="{9F58FCC9-C7C1-4F8D-8CB1-66B895095BF6}" type="presParOf" srcId="{9055EE30-ADF2-437E-8203-474BBBC8E245}" destId="{C4321CF4-C415-4AEF-8C1C-56C6837833B9}" srcOrd="5" destOrd="0" presId="urn:microsoft.com/office/officeart/2018/2/layout/IconVerticalSolidList"/>
    <dgm:cxn modelId="{A78CCA38-0047-41AA-9221-20C7EB492E8C}" type="presParOf" srcId="{9055EE30-ADF2-437E-8203-474BBBC8E245}" destId="{4C0A3512-18C7-4549-AB07-80D88A3F8606}" srcOrd="6" destOrd="0" presId="urn:microsoft.com/office/officeart/2018/2/layout/IconVerticalSolidList"/>
    <dgm:cxn modelId="{A1550F2F-1ADC-4681-B335-F87259B346B8}" type="presParOf" srcId="{4C0A3512-18C7-4549-AB07-80D88A3F8606}" destId="{B8523F06-ADD1-4CB4-B90A-AC21579F7E89}" srcOrd="0" destOrd="0" presId="urn:microsoft.com/office/officeart/2018/2/layout/IconVerticalSolidList"/>
    <dgm:cxn modelId="{8F82D57A-93DB-4B0E-9406-A6B6D56D8886}" type="presParOf" srcId="{4C0A3512-18C7-4549-AB07-80D88A3F8606}" destId="{5F2E17E8-71FA-43FA-BD8C-4297432ABF2F}" srcOrd="1" destOrd="0" presId="urn:microsoft.com/office/officeart/2018/2/layout/IconVerticalSolidList"/>
    <dgm:cxn modelId="{7B752239-6456-4241-8D0F-4B5443D1FF66}" type="presParOf" srcId="{4C0A3512-18C7-4549-AB07-80D88A3F8606}" destId="{9EE52D5A-8270-4707-9969-CD627942FA74}" srcOrd="2" destOrd="0" presId="urn:microsoft.com/office/officeart/2018/2/layout/IconVerticalSolidList"/>
    <dgm:cxn modelId="{E30EE671-64E0-4222-9F8D-A811EBA0520E}" type="presParOf" srcId="{4C0A3512-18C7-4549-AB07-80D88A3F8606}" destId="{2849D2A5-6F35-4C36-971E-8C9194CA63D2}" srcOrd="3" destOrd="0" presId="urn:microsoft.com/office/officeart/2018/2/layout/IconVerticalSolidList"/>
    <dgm:cxn modelId="{2F0E4D1F-5498-4523-BC76-294F0319B29F}" type="presParOf" srcId="{9055EE30-ADF2-437E-8203-474BBBC8E245}" destId="{D8F2143C-EFA7-4B83-B6FA-64D4972B1B04}" srcOrd="7" destOrd="0" presId="urn:microsoft.com/office/officeart/2018/2/layout/IconVerticalSolidList"/>
    <dgm:cxn modelId="{98DD5AB1-DD34-45E5-9817-7C4E0BE16326}" type="presParOf" srcId="{9055EE30-ADF2-437E-8203-474BBBC8E245}" destId="{C1D8F019-9FCD-423C-B7F1-ACCA2772E42F}" srcOrd="8" destOrd="0" presId="urn:microsoft.com/office/officeart/2018/2/layout/IconVerticalSolidList"/>
    <dgm:cxn modelId="{97E9A00D-C085-46E9-A87F-47A25E633183}" type="presParOf" srcId="{C1D8F019-9FCD-423C-B7F1-ACCA2772E42F}" destId="{F49C5AEF-C5E5-4A3D-A4A0-4C0987ED27E1}" srcOrd="0" destOrd="0" presId="urn:microsoft.com/office/officeart/2018/2/layout/IconVerticalSolidList"/>
    <dgm:cxn modelId="{6ED9675D-2393-4D08-84EC-E20738133725}" type="presParOf" srcId="{C1D8F019-9FCD-423C-B7F1-ACCA2772E42F}" destId="{E3BF4ED5-43D3-401A-814D-CF358E7015A0}" srcOrd="1" destOrd="0" presId="urn:microsoft.com/office/officeart/2018/2/layout/IconVerticalSolidList"/>
    <dgm:cxn modelId="{66D7C09A-4BA8-4EA9-A944-45DD240323A7}" type="presParOf" srcId="{C1D8F019-9FCD-423C-B7F1-ACCA2772E42F}" destId="{F920ACCE-79F7-476B-8DE9-D27520CC1870}" srcOrd="2" destOrd="0" presId="urn:microsoft.com/office/officeart/2018/2/layout/IconVerticalSolidList"/>
    <dgm:cxn modelId="{61A6D302-643A-413F-8981-F5948F30BDE8}" type="presParOf" srcId="{C1D8F019-9FCD-423C-B7F1-ACCA2772E42F}" destId="{D99D90B0-0C17-4DDA-8240-C3ABBD47939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23B00-D3BD-4B99-A0A1-5F944186D05C}">
      <dsp:nvSpPr>
        <dsp:cNvPr id="0" name=""/>
        <dsp:cNvSpPr/>
      </dsp:nvSpPr>
      <dsp:spPr>
        <a:xfrm>
          <a:off x="0" y="3768"/>
          <a:ext cx="6692813" cy="8026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19A1F3-4E85-4270-BA7A-DD69946AC463}">
      <dsp:nvSpPr>
        <dsp:cNvPr id="0" name=""/>
        <dsp:cNvSpPr/>
      </dsp:nvSpPr>
      <dsp:spPr>
        <a:xfrm>
          <a:off x="242789" y="184355"/>
          <a:ext cx="441434" cy="4414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CACE3EB-47BF-422E-87EB-C1172C6D43FD}">
      <dsp:nvSpPr>
        <dsp:cNvPr id="0" name=""/>
        <dsp:cNvSpPr/>
      </dsp:nvSpPr>
      <dsp:spPr>
        <a:xfrm>
          <a:off x="927013" y="3768"/>
          <a:ext cx="5765800" cy="802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43" tIns="84943" rIns="84943" bIns="84943" numCol="1" spcCol="1270" anchor="ctr" anchorCtr="0">
          <a:noAutofit/>
        </a:bodyPr>
        <a:lstStyle/>
        <a:p>
          <a:pPr marL="0" lvl="0" indent="0" algn="l" defTabSz="844550">
            <a:lnSpc>
              <a:spcPct val="90000"/>
            </a:lnSpc>
            <a:spcBef>
              <a:spcPct val="0"/>
            </a:spcBef>
            <a:spcAft>
              <a:spcPct val="35000"/>
            </a:spcAft>
            <a:buNone/>
          </a:pPr>
          <a:r>
            <a:rPr lang="de-DE" sz="1900" b="1" kern="1200" dirty="0"/>
            <a:t>Rolle</a:t>
          </a:r>
          <a:endParaRPr lang="en-US" sz="1900" b="1" kern="1200" dirty="0"/>
        </a:p>
      </dsp:txBody>
      <dsp:txXfrm>
        <a:off x="927013" y="3768"/>
        <a:ext cx="5765800" cy="802608"/>
      </dsp:txXfrm>
    </dsp:sp>
    <dsp:sp modelId="{C0E89805-EB98-4B06-9C0E-41443D3E3EB0}">
      <dsp:nvSpPr>
        <dsp:cNvPr id="0" name=""/>
        <dsp:cNvSpPr/>
      </dsp:nvSpPr>
      <dsp:spPr>
        <a:xfrm>
          <a:off x="0" y="1007029"/>
          <a:ext cx="6692813" cy="8026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F0CF8-652E-4778-985B-112754760513}">
      <dsp:nvSpPr>
        <dsp:cNvPr id="0" name=""/>
        <dsp:cNvSpPr/>
      </dsp:nvSpPr>
      <dsp:spPr>
        <a:xfrm>
          <a:off x="242789" y="1187616"/>
          <a:ext cx="441434" cy="4414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710BE99-B72B-4369-8EB4-90FEBFEC473E}">
      <dsp:nvSpPr>
        <dsp:cNvPr id="0" name=""/>
        <dsp:cNvSpPr/>
      </dsp:nvSpPr>
      <dsp:spPr>
        <a:xfrm>
          <a:off x="927013" y="1007029"/>
          <a:ext cx="5765800" cy="802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43" tIns="84943" rIns="84943" bIns="84943" numCol="1" spcCol="1270" anchor="ctr" anchorCtr="0">
          <a:noAutofit/>
        </a:bodyPr>
        <a:lstStyle/>
        <a:p>
          <a:pPr marL="0" lvl="0" indent="0" algn="l" defTabSz="844550">
            <a:lnSpc>
              <a:spcPct val="90000"/>
            </a:lnSpc>
            <a:spcBef>
              <a:spcPct val="0"/>
            </a:spcBef>
            <a:spcAft>
              <a:spcPct val="35000"/>
            </a:spcAft>
            <a:buNone/>
          </a:pPr>
          <a:r>
            <a:rPr lang="de-DE" sz="1900" b="1" kern="1200" dirty="0"/>
            <a:t>Zielgruppe</a:t>
          </a:r>
          <a:endParaRPr lang="en-US" sz="1900" b="1" kern="1200" dirty="0"/>
        </a:p>
      </dsp:txBody>
      <dsp:txXfrm>
        <a:off x="927013" y="1007029"/>
        <a:ext cx="5765800" cy="802608"/>
      </dsp:txXfrm>
    </dsp:sp>
    <dsp:sp modelId="{DAC02A9C-44F6-4253-A835-80591BC11017}">
      <dsp:nvSpPr>
        <dsp:cNvPr id="0" name=""/>
        <dsp:cNvSpPr/>
      </dsp:nvSpPr>
      <dsp:spPr>
        <a:xfrm>
          <a:off x="0" y="2010290"/>
          <a:ext cx="6692813" cy="8026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AD8CEE-8EF5-4DCF-B1F2-E7C7C92ECAAD}">
      <dsp:nvSpPr>
        <dsp:cNvPr id="0" name=""/>
        <dsp:cNvSpPr/>
      </dsp:nvSpPr>
      <dsp:spPr>
        <a:xfrm>
          <a:off x="242789" y="2190877"/>
          <a:ext cx="441434" cy="4414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B76DDF6-E038-4BBE-9947-728DB8A077BE}">
      <dsp:nvSpPr>
        <dsp:cNvPr id="0" name=""/>
        <dsp:cNvSpPr/>
      </dsp:nvSpPr>
      <dsp:spPr>
        <a:xfrm>
          <a:off x="927013" y="2010290"/>
          <a:ext cx="5765800" cy="802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43" tIns="84943" rIns="84943" bIns="84943" numCol="1" spcCol="1270" anchor="ctr" anchorCtr="0">
          <a:noAutofit/>
        </a:bodyPr>
        <a:lstStyle/>
        <a:p>
          <a:pPr marL="0" lvl="0" indent="0" algn="l" defTabSz="844550">
            <a:lnSpc>
              <a:spcPct val="90000"/>
            </a:lnSpc>
            <a:spcBef>
              <a:spcPct val="0"/>
            </a:spcBef>
            <a:spcAft>
              <a:spcPct val="35000"/>
            </a:spcAft>
            <a:buNone/>
          </a:pPr>
          <a:r>
            <a:rPr lang="de-DE" sz="1900" b="1" kern="1200" dirty="0"/>
            <a:t>Stil</a:t>
          </a:r>
          <a:endParaRPr lang="en-US" sz="1900" b="1" kern="1200" dirty="0"/>
        </a:p>
      </dsp:txBody>
      <dsp:txXfrm>
        <a:off x="927013" y="2010290"/>
        <a:ext cx="5765800" cy="802608"/>
      </dsp:txXfrm>
    </dsp:sp>
    <dsp:sp modelId="{B8523F06-ADD1-4CB4-B90A-AC21579F7E89}">
      <dsp:nvSpPr>
        <dsp:cNvPr id="0" name=""/>
        <dsp:cNvSpPr/>
      </dsp:nvSpPr>
      <dsp:spPr>
        <a:xfrm>
          <a:off x="0" y="3013551"/>
          <a:ext cx="6692813" cy="8026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E17E8-71FA-43FA-BD8C-4297432ABF2F}">
      <dsp:nvSpPr>
        <dsp:cNvPr id="0" name=""/>
        <dsp:cNvSpPr/>
      </dsp:nvSpPr>
      <dsp:spPr>
        <a:xfrm>
          <a:off x="242789" y="3194138"/>
          <a:ext cx="441434" cy="4414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849D2A5-6F35-4C36-971E-8C9194CA63D2}">
      <dsp:nvSpPr>
        <dsp:cNvPr id="0" name=""/>
        <dsp:cNvSpPr/>
      </dsp:nvSpPr>
      <dsp:spPr>
        <a:xfrm>
          <a:off x="927013" y="3013551"/>
          <a:ext cx="5765800" cy="802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43" tIns="84943" rIns="84943" bIns="84943" numCol="1" spcCol="1270" anchor="ctr" anchorCtr="0">
          <a:noAutofit/>
        </a:bodyPr>
        <a:lstStyle/>
        <a:p>
          <a:pPr marL="0" lvl="0" indent="0" algn="l" defTabSz="844550">
            <a:lnSpc>
              <a:spcPct val="90000"/>
            </a:lnSpc>
            <a:spcBef>
              <a:spcPct val="0"/>
            </a:spcBef>
            <a:spcAft>
              <a:spcPct val="35000"/>
            </a:spcAft>
            <a:buNone/>
          </a:pPr>
          <a:r>
            <a:rPr lang="de-DE" sz="1900" kern="1200"/>
            <a:t>Inhalt</a:t>
          </a:r>
          <a:endParaRPr lang="en-US" sz="1900" kern="1200"/>
        </a:p>
      </dsp:txBody>
      <dsp:txXfrm>
        <a:off x="927013" y="3013551"/>
        <a:ext cx="5765800" cy="802608"/>
      </dsp:txXfrm>
    </dsp:sp>
    <dsp:sp modelId="{F49C5AEF-C5E5-4A3D-A4A0-4C0987ED27E1}">
      <dsp:nvSpPr>
        <dsp:cNvPr id="0" name=""/>
        <dsp:cNvSpPr/>
      </dsp:nvSpPr>
      <dsp:spPr>
        <a:xfrm>
          <a:off x="0" y="4016812"/>
          <a:ext cx="6692813" cy="8026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BF4ED5-43D3-401A-814D-CF358E7015A0}">
      <dsp:nvSpPr>
        <dsp:cNvPr id="0" name=""/>
        <dsp:cNvSpPr/>
      </dsp:nvSpPr>
      <dsp:spPr>
        <a:xfrm>
          <a:off x="242789" y="4197399"/>
          <a:ext cx="441434" cy="44143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99D90B0-0C17-4DDA-8240-C3ABBD479394}">
      <dsp:nvSpPr>
        <dsp:cNvPr id="0" name=""/>
        <dsp:cNvSpPr/>
      </dsp:nvSpPr>
      <dsp:spPr>
        <a:xfrm>
          <a:off x="927013" y="4016812"/>
          <a:ext cx="5765800" cy="802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43" tIns="84943" rIns="84943" bIns="84943" numCol="1" spcCol="1270" anchor="ctr" anchorCtr="0">
          <a:noAutofit/>
        </a:bodyPr>
        <a:lstStyle/>
        <a:p>
          <a:pPr marL="0" lvl="0" indent="0" algn="l" defTabSz="844550">
            <a:lnSpc>
              <a:spcPct val="90000"/>
            </a:lnSpc>
            <a:spcBef>
              <a:spcPct val="0"/>
            </a:spcBef>
            <a:spcAft>
              <a:spcPct val="35000"/>
            </a:spcAft>
            <a:buNone/>
          </a:pPr>
          <a:r>
            <a:rPr lang="de-DE" sz="1900" b="1" kern="1200" dirty="0"/>
            <a:t>Aufgabe</a:t>
          </a:r>
          <a:endParaRPr lang="en-US" sz="1900" b="1" kern="1200" dirty="0"/>
        </a:p>
      </dsp:txBody>
      <dsp:txXfrm>
        <a:off x="927013" y="4016812"/>
        <a:ext cx="5765800" cy="80260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Mastertitelformat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582C914-8DB4-41C1-907B-40467FE307C1}" type="datetimeFigureOut">
              <a:rPr lang="de-DE" smtClean="0"/>
              <a:t>06.10.2023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ABF18A3-2FDD-4ECE-8C35-C93CD4EEF936}" type="slidenum">
              <a:rPr lang="de-DE" smtClean="0"/>
              <a:t>‹Nr.›</a:t>
            </a:fld>
            <a:endParaRPr lang="de-DE"/>
          </a:p>
        </p:txBody>
      </p:sp>
    </p:spTree>
    <p:extLst>
      <p:ext uri="{BB962C8B-B14F-4D97-AF65-F5344CB8AC3E}">
        <p14:creationId xmlns:p14="http://schemas.microsoft.com/office/powerpoint/2010/main" val="1419156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582C914-8DB4-41C1-907B-40467FE307C1}" type="datetimeFigureOut">
              <a:rPr lang="de-DE" smtClean="0"/>
              <a:t>06.10.2023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ABF18A3-2FDD-4ECE-8C35-C93CD4EEF936}" type="slidenum">
              <a:rPr lang="de-DE" smtClean="0"/>
              <a:t>‹Nr.›</a:t>
            </a:fld>
            <a:endParaRPr lang="de-DE"/>
          </a:p>
        </p:txBody>
      </p:sp>
    </p:spTree>
    <p:extLst>
      <p:ext uri="{BB962C8B-B14F-4D97-AF65-F5344CB8AC3E}">
        <p14:creationId xmlns:p14="http://schemas.microsoft.com/office/powerpoint/2010/main" val="1996294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582C914-8DB4-41C1-907B-40467FE307C1}" type="datetimeFigureOut">
              <a:rPr lang="de-DE" smtClean="0"/>
              <a:t>06.10.2023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ABF18A3-2FDD-4ECE-8C35-C93CD4EEF936}" type="slidenum">
              <a:rPr lang="de-DE" smtClean="0"/>
              <a:t>‹Nr.›</a:t>
            </a:fld>
            <a:endParaRPr lang="de-D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83601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582C914-8DB4-41C1-907B-40467FE307C1}" type="datetimeFigureOut">
              <a:rPr lang="de-DE" smtClean="0"/>
              <a:t>06.10.2023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ABF18A3-2FDD-4ECE-8C35-C93CD4EEF936}" type="slidenum">
              <a:rPr lang="de-DE" smtClean="0"/>
              <a:t>‹Nr.›</a:t>
            </a:fld>
            <a:endParaRPr lang="de-DE"/>
          </a:p>
        </p:txBody>
      </p:sp>
    </p:spTree>
    <p:extLst>
      <p:ext uri="{BB962C8B-B14F-4D97-AF65-F5344CB8AC3E}">
        <p14:creationId xmlns:p14="http://schemas.microsoft.com/office/powerpoint/2010/main" val="1148053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582C914-8DB4-41C1-907B-40467FE307C1}" type="datetimeFigureOut">
              <a:rPr lang="de-DE" smtClean="0"/>
              <a:t>06.10.2023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ABF18A3-2FDD-4ECE-8C35-C93CD4EEF936}" type="slidenum">
              <a:rPr lang="de-DE" smtClean="0"/>
              <a:t>‹Nr.›</a:t>
            </a:fld>
            <a:endParaRPr lang="de-D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02658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582C914-8DB4-41C1-907B-40467FE307C1}" type="datetimeFigureOut">
              <a:rPr lang="de-DE" smtClean="0"/>
              <a:t>06.10.2023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ABF18A3-2FDD-4ECE-8C35-C93CD4EEF936}" type="slidenum">
              <a:rPr lang="de-DE" smtClean="0"/>
              <a:t>‹Nr.›</a:t>
            </a:fld>
            <a:endParaRPr lang="de-DE"/>
          </a:p>
        </p:txBody>
      </p:sp>
    </p:spTree>
    <p:extLst>
      <p:ext uri="{BB962C8B-B14F-4D97-AF65-F5344CB8AC3E}">
        <p14:creationId xmlns:p14="http://schemas.microsoft.com/office/powerpoint/2010/main" val="184360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582C914-8DB4-41C1-907B-40467FE307C1}" type="datetimeFigureOut">
              <a:rPr lang="de-DE" smtClean="0"/>
              <a:t>06.10.2023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ABF18A3-2FDD-4ECE-8C35-C93CD4EEF936}" type="slidenum">
              <a:rPr lang="de-DE" smtClean="0"/>
              <a:t>‹Nr.›</a:t>
            </a:fld>
            <a:endParaRPr lang="de-DE"/>
          </a:p>
        </p:txBody>
      </p:sp>
    </p:spTree>
    <p:extLst>
      <p:ext uri="{BB962C8B-B14F-4D97-AF65-F5344CB8AC3E}">
        <p14:creationId xmlns:p14="http://schemas.microsoft.com/office/powerpoint/2010/main" val="223781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582C914-8DB4-41C1-907B-40467FE307C1}" type="datetimeFigureOut">
              <a:rPr lang="de-DE" smtClean="0"/>
              <a:t>06.10.2023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ABF18A3-2FDD-4ECE-8C35-C93CD4EEF936}" type="slidenum">
              <a:rPr lang="de-DE" smtClean="0"/>
              <a:t>‹Nr.›</a:t>
            </a:fld>
            <a:endParaRPr lang="de-DE"/>
          </a:p>
        </p:txBody>
      </p:sp>
    </p:spTree>
    <p:extLst>
      <p:ext uri="{BB962C8B-B14F-4D97-AF65-F5344CB8AC3E}">
        <p14:creationId xmlns:p14="http://schemas.microsoft.com/office/powerpoint/2010/main" val="25966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582C914-8DB4-41C1-907B-40467FE307C1}" type="datetimeFigureOut">
              <a:rPr lang="de-DE" smtClean="0"/>
              <a:t>06.10.2023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ABF18A3-2FDD-4ECE-8C35-C93CD4EEF936}" type="slidenum">
              <a:rPr lang="de-DE" smtClean="0"/>
              <a:t>‹Nr.›</a:t>
            </a:fld>
            <a:endParaRPr lang="de-DE"/>
          </a:p>
        </p:txBody>
      </p:sp>
    </p:spTree>
    <p:extLst>
      <p:ext uri="{BB962C8B-B14F-4D97-AF65-F5344CB8AC3E}">
        <p14:creationId xmlns:p14="http://schemas.microsoft.com/office/powerpoint/2010/main" val="13522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582C914-8DB4-41C1-907B-40467FE307C1}" type="datetimeFigureOut">
              <a:rPr lang="de-DE" smtClean="0"/>
              <a:t>06.10.2023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ABF18A3-2FDD-4ECE-8C35-C93CD4EEF936}" type="slidenum">
              <a:rPr lang="de-DE" smtClean="0"/>
              <a:t>‹Nr.›</a:t>
            </a:fld>
            <a:endParaRPr lang="de-DE"/>
          </a:p>
        </p:txBody>
      </p:sp>
    </p:spTree>
    <p:extLst>
      <p:ext uri="{BB962C8B-B14F-4D97-AF65-F5344CB8AC3E}">
        <p14:creationId xmlns:p14="http://schemas.microsoft.com/office/powerpoint/2010/main" val="4172966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582C914-8DB4-41C1-907B-40467FE307C1}" type="datetimeFigureOut">
              <a:rPr lang="de-DE" smtClean="0"/>
              <a:t>06.10.2023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ABF18A3-2FDD-4ECE-8C35-C93CD4EEF936}" type="slidenum">
              <a:rPr lang="de-DE" smtClean="0"/>
              <a:t>‹Nr.›</a:t>
            </a:fld>
            <a:endParaRPr lang="de-DE"/>
          </a:p>
        </p:txBody>
      </p:sp>
    </p:spTree>
    <p:extLst>
      <p:ext uri="{BB962C8B-B14F-4D97-AF65-F5344CB8AC3E}">
        <p14:creationId xmlns:p14="http://schemas.microsoft.com/office/powerpoint/2010/main" val="17205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582C914-8DB4-41C1-907B-40467FE307C1}" type="datetimeFigureOut">
              <a:rPr lang="de-DE" smtClean="0"/>
              <a:t>06.10.2023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2ABF18A3-2FDD-4ECE-8C35-C93CD4EEF936}" type="slidenum">
              <a:rPr lang="de-DE" smtClean="0"/>
              <a:t>‹Nr.›</a:t>
            </a:fld>
            <a:endParaRPr lang="de-DE"/>
          </a:p>
        </p:txBody>
      </p:sp>
    </p:spTree>
    <p:extLst>
      <p:ext uri="{BB962C8B-B14F-4D97-AF65-F5344CB8AC3E}">
        <p14:creationId xmlns:p14="http://schemas.microsoft.com/office/powerpoint/2010/main" val="3660835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9582C914-8DB4-41C1-907B-40467FE307C1}" type="datetimeFigureOut">
              <a:rPr lang="de-DE" smtClean="0"/>
              <a:t>06.10.2023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2ABF18A3-2FDD-4ECE-8C35-C93CD4EEF936}" type="slidenum">
              <a:rPr lang="de-DE" smtClean="0"/>
              <a:t>‹Nr.›</a:t>
            </a:fld>
            <a:endParaRPr lang="de-DE"/>
          </a:p>
        </p:txBody>
      </p:sp>
    </p:spTree>
    <p:extLst>
      <p:ext uri="{BB962C8B-B14F-4D97-AF65-F5344CB8AC3E}">
        <p14:creationId xmlns:p14="http://schemas.microsoft.com/office/powerpoint/2010/main" val="29705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2C914-8DB4-41C1-907B-40467FE307C1}" type="datetimeFigureOut">
              <a:rPr lang="de-DE" smtClean="0"/>
              <a:t>06.10.2023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2ABF18A3-2FDD-4ECE-8C35-C93CD4EEF936}" type="slidenum">
              <a:rPr lang="de-DE" smtClean="0"/>
              <a:t>‹Nr.›</a:t>
            </a:fld>
            <a:endParaRPr lang="de-DE"/>
          </a:p>
        </p:txBody>
      </p:sp>
    </p:spTree>
    <p:extLst>
      <p:ext uri="{BB962C8B-B14F-4D97-AF65-F5344CB8AC3E}">
        <p14:creationId xmlns:p14="http://schemas.microsoft.com/office/powerpoint/2010/main" val="2575397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Mastertitelformat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9582C914-8DB4-41C1-907B-40467FE307C1}" type="datetimeFigureOut">
              <a:rPr lang="de-DE" smtClean="0"/>
              <a:t>06.10.2023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ABF18A3-2FDD-4ECE-8C35-C93CD4EEF936}" type="slidenum">
              <a:rPr lang="de-DE" smtClean="0"/>
              <a:t>‹Nr.›</a:t>
            </a:fld>
            <a:endParaRPr lang="de-DE"/>
          </a:p>
        </p:txBody>
      </p:sp>
    </p:spTree>
    <p:extLst>
      <p:ext uri="{BB962C8B-B14F-4D97-AF65-F5344CB8AC3E}">
        <p14:creationId xmlns:p14="http://schemas.microsoft.com/office/powerpoint/2010/main" val="3031124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ABF18A3-2FDD-4ECE-8C35-C93CD4EEF936}" type="slidenum">
              <a:rPr lang="de-DE" smtClean="0"/>
              <a:t>‹Nr.›</a:t>
            </a:fld>
            <a:endParaRPr lang="de-DE"/>
          </a:p>
        </p:txBody>
      </p:sp>
      <p:sp>
        <p:nvSpPr>
          <p:cNvPr id="5" name="Date Placeholder 4"/>
          <p:cNvSpPr>
            <a:spLocks noGrp="1"/>
          </p:cNvSpPr>
          <p:nvPr>
            <p:ph type="dt" sz="half" idx="10"/>
          </p:nvPr>
        </p:nvSpPr>
        <p:spPr/>
        <p:txBody>
          <a:bodyPr/>
          <a:lstStyle/>
          <a:p>
            <a:fld id="{9582C914-8DB4-41C1-907B-40467FE307C1}" type="datetimeFigureOut">
              <a:rPr lang="de-DE" smtClean="0"/>
              <a:t>06.10.2023</a:t>
            </a:fld>
            <a:endParaRPr lang="de-DE"/>
          </a:p>
        </p:txBody>
      </p:sp>
    </p:spTree>
    <p:extLst>
      <p:ext uri="{BB962C8B-B14F-4D97-AF65-F5344CB8AC3E}">
        <p14:creationId xmlns:p14="http://schemas.microsoft.com/office/powerpoint/2010/main" val="1747528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82C914-8DB4-41C1-907B-40467FE307C1}" type="datetimeFigureOut">
              <a:rPr lang="de-DE" smtClean="0"/>
              <a:t>06.10.2023</a:t>
            </a:fld>
            <a:endParaRPr lang="de-D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ABF18A3-2FDD-4ECE-8C35-C93CD4EEF936}" type="slidenum">
              <a:rPr lang="de-DE" smtClean="0"/>
              <a:t>‹Nr.›</a:t>
            </a:fld>
            <a:endParaRPr lang="de-DE"/>
          </a:p>
        </p:txBody>
      </p:sp>
    </p:spTree>
    <p:extLst>
      <p:ext uri="{BB962C8B-B14F-4D97-AF65-F5344CB8AC3E}">
        <p14:creationId xmlns:p14="http://schemas.microsoft.com/office/powerpoint/2010/main" val="82927738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linkedin.com/in/dietmarfischer/"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in5d.com/a-spiritual-to-do-list-while-youre-still-here/" TargetMode="External"/><Relationship Id="rId2" Type="http://schemas.openxmlformats.org/officeDocument/2006/relationships/image" Target="../media/image38.jpg"/><Relationship Id="rId1" Type="http://schemas.openxmlformats.org/officeDocument/2006/relationships/slideLayout" Target="../slideLayouts/slideLayout1.xml"/><Relationship Id="rId4" Type="http://schemas.openxmlformats.org/officeDocument/2006/relationships/hyperlink" Target="https://creativecommons.org/licenses/by-nc/3.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mailto:dietmar@argo.berlin" TargetMode="External"/><Relationship Id="rId2" Type="http://schemas.openxmlformats.org/officeDocument/2006/relationships/hyperlink" Target="https://argo.berlin/degut/" TargetMode="External"/><Relationship Id="rId1" Type="http://schemas.openxmlformats.org/officeDocument/2006/relationships/slideLayout" Target="../slideLayouts/slideLayout2.xml"/><Relationship Id="rId5" Type="http://schemas.openxmlformats.org/officeDocument/2006/relationships/hyperlink" Target="https://linkedin.com/in/dietmarfischer/" TargetMode="Externa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9D4032B-FB31-E4FF-3359-6B5AF1AE9559}"/>
              </a:ext>
            </a:extLst>
          </p:cNvPr>
          <p:cNvPicPr>
            <a:picLocks noChangeAspect="1"/>
          </p:cNvPicPr>
          <p:nvPr/>
        </p:nvPicPr>
        <p:blipFill rotWithShape="1">
          <a:blip r:embed="rId2"/>
          <a:srcRect l="9091" t="30326" b="28765"/>
          <a:stretch/>
        </p:blipFill>
        <p:spPr>
          <a:xfrm>
            <a:off x="1" y="10"/>
            <a:ext cx="12191999" cy="6857990"/>
          </a:xfrm>
          <a:prstGeom prst="rect">
            <a:avLst/>
          </a:prstGeom>
        </p:spPr>
      </p:pic>
      <p:sp>
        <p:nvSpPr>
          <p:cNvPr id="51" name="Isosceles Triangle 50">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3" name="Parallelogram 52">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1"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3" name="Isosceles Triangle 62">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 name="Titel 1">
            <a:extLst>
              <a:ext uri="{FF2B5EF4-FFF2-40B4-BE49-F238E27FC236}">
                <a16:creationId xmlns:a16="http://schemas.microsoft.com/office/drawing/2014/main" id="{2816F874-45ED-419E-74FC-391AAB7A9948}"/>
              </a:ext>
            </a:extLst>
          </p:cNvPr>
          <p:cNvSpPr>
            <a:spLocks noGrp="1"/>
          </p:cNvSpPr>
          <p:nvPr>
            <p:ph type="ctrTitle"/>
          </p:nvPr>
        </p:nvSpPr>
        <p:spPr>
          <a:xfrm>
            <a:off x="4704200" y="1678665"/>
            <a:ext cx="4569803" cy="2369131"/>
          </a:xfrm>
        </p:spPr>
        <p:txBody>
          <a:bodyPr>
            <a:normAutofit fontScale="90000"/>
          </a:bodyPr>
          <a:lstStyle/>
          <a:p>
            <a:pPr>
              <a:lnSpc>
                <a:spcPct val="90000"/>
              </a:lnSpc>
            </a:pPr>
            <a:r>
              <a:rPr lang="de-DE" dirty="0">
                <a:solidFill>
                  <a:schemeClr val="accent2">
                    <a:lumMod val="20000"/>
                    <a:lumOff val="80000"/>
                  </a:schemeClr>
                </a:solidFill>
              </a:rPr>
              <a:t>Wie ihr </a:t>
            </a:r>
            <a:r>
              <a:rPr lang="de-DE" dirty="0" err="1">
                <a:solidFill>
                  <a:schemeClr val="accent2">
                    <a:lumMod val="20000"/>
                    <a:lumOff val="80000"/>
                  </a:schemeClr>
                </a:solidFill>
              </a:rPr>
              <a:t>ChatGPT</a:t>
            </a:r>
            <a:r>
              <a:rPr lang="de-DE" dirty="0">
                <a:solidFill>
                  <a:schemeClr val="accent2">
                    <a:lumMod val="20000"/>
                    <a:lumOff val="80000"/>
                  </a:schemeClr>
                </a:solidFill>
              </a:rPr>
              <a:t> für euer Marketing nutzt</a:t>
            </a:r>
          </a:p>
        </p:txBody>
      </p:sp>
      <p:sp>
        <p:nvSpPr>
          <p:cNvPr id="3" name="Untertitel 2">
            <a:extLst>
              <a:ext uri="{FF2B5EF4-FFF2-40B4-BE49-F238E27FC236}">
                <a16:creationId xmlns:a16="http://schemas.microsoft.com/office/drawing/2014/main" id="{A3D43F9D-CFF6-74A4-7788-D468F64EF890}"/>
              </a:ext>
            </a:extLst>
          </p:cNvPr>
          <p:cNvSpPr>
            <a:spLocks noGrp="1"/>
          </p:cNvSpPr>
          <p:nvPr>
            <p:ph type="subTitle" idx="1"/>
          </p:nvPr>
        </p:nvSpPr>
        <p:spPr>
          <a:xfrm>
            <a:off x="4700964" y="4050832"/>
            <a:ext cx="4573037" cy="1096899"/>
          </a:xfrm>
        </p:spPr>
        <p:txBody>
          <a:bodyPr>
            <a:normAutofit/>
          </a:bodyPr>
          <a:lstStyle/>
          <a:p>
            <a:r>
              <a:rPr lang="de-DE">
                <a:solidFill>
                  <a:schemeClr val="bg1"/>
                </a:solidFill>
              </a:rPr>
              <a:t>Eine praktische Einführung</a:t>
            </a:r>
          </a:p>
        </p:txBody>
      </p:sp>
      <p:sp>
        <p:nvSpPr>
          <p:cNvPr id="65"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7"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9"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71" name="Isosceles Triangle 70">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2408432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893AB5-DAE4-CEB3-1076-70545A72D03D}"/>
              </a:ext>
            </a:extLst>
          </p:cNvPr>
          <p:cNvSpPr>
            <a:spLocks noGrp="1"/>
          </p:cNvSpPr>
          <p:nvPr>
            <p:ph type="title"/>
          </p:nvPr>
        </p:nvSpPr>
        <p:spPr>
          <a:xfrm>
            <a:off x="5536734" y="609600"/>
            <a:ext cx="3737268" cy="1320800"/>
          </a:xfrm>
        </p:spPr>
        <p:txBody>
          <a:bodyPr>
            <a:normAutofit/>
          </a:bodyPr>
          <a:lstStyle/>
          <a:p>
            <a:r>
              <a:rPr lang="de-DE" dirty="0"/>
              <a:t>Warum?</a:t>
            </a:r>
          </a:p>
        </p:txBody>
      </p:sp>
      <p:sp>
        <p:nvSpPr>
          <p:cNvPr id="3" name="Inhaltsplatzhalter 2">
            <a:extLst>
              <a:ext uri="{FF2B5EF4-FFF2-40B4-BE49-F238E27FC236}">
                <a16:creationId xmlns:a16="http://schemas.microsoft.com/office/drawing/2014/main" id="{F0EB76CC-6B54-BE1A-37BA-C48697C5D476}"/>
              </a:ext>
            </a:extLst>
          </p:cNvPr>
          <p:cNvSpPr>
            <a:spLocks noGrp="1"/>
          </p:cNvSpPr>
          <p:nvPr>
            <p:ph idx="1"/>
          </p:nvPr>
        </p:nvSpPr>
        <p:spPr>
          <a:xfrm>
            <a:off x="5209563" y="2160589"/>
            <a:ext cx="4064439" cy="3880773"/>
          </a:xfrm>
        </p:spPr>
        <p:txBody>
          <a:bodyPr>
            <a:normAutofit/>
          </a:bodyPr>
          <a:lstStyle/>
          <a:p>
            <a:r>
              <a:rPr lang="de-DE" dirty="0"/>
              <a:t>Schreibe mir eine Zusammenfassung von Star Wars in einem Satz.</a:t>
            </a:r>
          </a:p>
          <a:p>
            <a:endParaRPr lang="de-DE" dirty="0"/>
          </a:p>
          <a:p>
            <a:endParaRPr lang="de-DE" dirty="0"/>
          </a:p>
          <a:p>
            <a:endParaRPr lang="de-DE" dirty="0"/>
          </a:p>
        </p:txBody>
      </p:sp>
      <p:pic>
        <p:nvPicPr>
          <p:cNvPr id="9" name="Grafik 8" descr="Ein Bild, das Menschliches Gesicht, Fiktive Gestalt, Kleidung, Person enthält.&#10;&#10;Automatisch generierte Beschreibung">
            <a:extLst>
              <a:ext uri="{FF2B5EF4-FFF2-40B4-BE49-F238E27FC236}">
                <a16:creationId xmlns:a16="http://schemas.microsoft.com/office/drawing/2014/main" id="{524ED3B7-7AEE-6097-BE67-3741A2DC3B28}"/>
              </a:ext>
            </a:extLst>
          </p:cNvPr>
          <p:cNvPicPr>
            <a:picLocks noChangeAspect="1"/>
          </p:cNvPicPr>
          <p:nvPr/>
        </p:nvPicPr>
        <p:blipFill rotWithShape="1">
          <a:blip r:embed="rId2">
            <a:extLst>
              <a:ext uri="{28A0092B-C50C-407E-A947-70E740481C1C}">
                <a14:useLocalDpi xmlns:a14="http://schemas.microsoft.com/office/drawing/2010/main" val="0"/>
              </a:ext>
            </a:extLst>
          </a:blip>
          <a:srcRect t="6876" r="2" b="604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4" name="Isosceles Triangle 1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1376245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7AEC88A-D51C-EAF0-5698-0C6564F2F55C}"/>
              </a:ext>
            </a:extLst>
          </p:cNvPr>
          <p:cNvPicPr>
            <a:picLocks noChangeAspect="1"/>
          </p:cNvPicPr>
          <p:nvPr/>
        </p:nvPicPr>
        <p:blipFill rotWithShape="1">
          <a:blip r:embed="rId2">
            <a:extLst>
              <a:ext uri="{28A0092B-C50C-407E-A947-70E740481C1C}">
                <a14:useLocalDpi xmlns:a14="http://schemas.microsoft.com/office/drawing/2010/main" val="0"/>
              </a:ext>
            </a:extLst>
          </a:blip>
          <a:srcRect t="18994" b="21707"/>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A2D15FB9-8AE1-0E35-6E28-93EF66BA91B6}"/>
              </a:ext>
            </a:extLst>
          </p:cNvPr>
          <p:cNvSpPr>
            <a:spLocks noGrp="1"/>
          </p:cNvSpPr>
          <p:nvPr>
            <p:ph type="title"/>
          </p:nvPr>
        </p:nvSpPr>
        <p:spPr>
          <a:xfrm>
            <a:off x="677333" y="609600"/>
            <a:ext cx="3851123" cy="1320800"/>
          </a:xfrm>
        </p:spPr>
        <p:txBody>
          <a:bodyPr>
            <a:normAutofit/>
          </a:bodyPr>
          <a:lstStyle/>
          <a:p>
            <a:endParaRPr lang="de-DE" dirty="0"/>
          </a:p>
        </p:txBody>
      </p:sp>
      <p:sp>
        <p:nvSpPr>
          <p:cNvPr id="3" name="Inhaltsplatzhalter 2">
            <a:extLst>
              <a:ext uri="{FF2B5EF4-FFF2-40B4-BE49-F238E27FC236}">
                <a16:creationId xmlns:a16="http://schemas.microsoft.com/office/drawing/2014/main" id="{8E17D852-FB4E-A10D-9C34-0A99978945D8}"/>
              </a:ext>
            </a:extLst>
          </p:cNvPr>
          <p:cNvSpPr>
            <a:spLocks noGrp="1"/>
          </p:cNvSpPr>
          <p:nvPr>
            <p:ph idx="1"/>
          </p:nvPr>
        </p:nvSpPr>
        <p:spPr>
          <a:xfrm>
            <a:off x="677334" y="2160589"/>
            <a:ext cx="3851122" cy="3880773"/>
          </a:xfrm>
        </p:spPr>
        <p:txBody>
          <a:bodyPr>
            <a:normAutofit/>
          </a:bodyPr>
          <a:lstStyle/>
          <a:p>
            <a:r>
              <a:rPr lang="de-DE"/>
              <a:t>In einer weit, weit entfernten Galaxis kämpfen Rebellen gegen das böse Imperium, um Frieden und Gerechtigkeit wiederherzustellen.</a:t>
            </a:r>
          </a:p>
        </p:txBody>
      </p:sp>
      <p:cxnSp>
        <p:nvCxnSpPr>
          <p:cNvPr id="48" name="Straight Connector 47">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2"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4"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8"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0"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2"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4"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394854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1"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2"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3"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4" name="Isosceles Triangle 23">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5" name="Isosceles Triangle 24">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5" name="Inhaltsplatzhalter 4" descr="Ein Bild, das Roboter, Entwurf, Zeichnung, Cartoon enthält.&#10;&#10;Automatisch generierte Beschreibung">
            <a:extLst>
              <a:ext uri="{FF2B5EF4-FFF2-40B4-BE49-F238E27FC236}">
                <a16:creationId xmlns:a16="http://schemas.microsoft.com/office/drawing/2014/main" id="{7893F395-C41C-6C69-5D4A-EAAFC83313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9" t="105" r="-267" b="14766"/>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el 1">
            <a:extLst>
              <a:ext uri="{FF2B5EF4-FFF2-40B4-BE49-F238E27FC236}">
                <a16:creationId xmlns:a16="http://schemas.microsoft.com/office/drawing/2014/main" id="{22D3CC4D-EE21-18FE-A9AA-641F30B97B96}"/>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lnSpc>
                <a:spcPct val="90000"/>
              </a:lnSpc>
            </a:pPr>
            <a:r>
              <a:rPr lang="en-US" sz="5400"/>
              <a:t>Wie das Briefen von Freelancern</a:t>
            </a:r>
          </a:p>
        </p:txBody>
      </p:sp>
    </p:spTree>
    <p:extLst>
      <p:ext uri="{BB962C8B-B14F-4D97-AF65-F5344CB8AC3E}">
        <p14:creationId xmlns:p14="http://schemas.microsoft.com/office/powerpoint/2010/main" val="275489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Isosceles Triangle 1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1" name="Isosceles Triangle 2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6" name="Grafik 5" descr="Ein Bild, das Im Haus, Buch, Mobiliar, Regale enthält.&#10;&#10;Automatisch generierte Beschreibung">
            <a:extLst>
              <a:ext uri="{FF2B5EF4-FFF2-40B4-BE49-F238E27FC236}">
                <a16:creationId xmlns:a16="http://schemas.microsoft.com/office/drawing/2014/main" id="{D94ABE81-9717-A717-E9F8-0E475DFCCC12}"/>
              </a:ext>
            </a:extLst>
          </p:cNvPr>
          <p:cNvPicPr>
            <a:picLocks noChangeAspect="1"/>
          </p:cNvPicPr>
          <p:nvPr/>
        </p:nvPicPr>
        <p:blipFill rotWithShape="1">
          <a:blip r:embed="rId2">
            <a:extLst>
              <a:ext uri="{28A0092B-C50C-407E-A947-70E740481C1C}">
                <a14:useLocalDpi xmlns:a14="http://schemas.microsoft.com/office/drawing/2010/main" val="0"/>
              </a:ext>
            </a:extLst>
          </a:blip>
          <a:srcRect l="4871" t="16375" r="-2" b="2905"/>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el 1">
            <a:extLst>
              <a:ext uri="{FF2B5EF4-FFF2-40B4-BE49-F238E27FC236}">
                <a16:creationId xmlns:a16="http://schemas.microsoft.com/office/drawing/2014/main" id="{C94324B8-35FB-510F-D10B-FF38A94D52FB}"/>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lnSpc>
                <a:spcPct val="90000"/>
              </a:lnSpc>
            </a:pPr>
            <a:r>
              <a:rPr lang="en-US" sz="3800"/>
              <a:t>Prompt Engineering ist Programmierung</a:t>
            </a:r>
          </a:p>
        </p:txBody>
      </p:sp>
      <p:sp>
        <p:nvSpPr>
          <p:cNvPr id="4" name="Textplatzhalter 3">
            <a:extLst>
              <a:ext uri="{FF2B5EF4-FFF2-40B4-BE49-F238E27FC236}">
                <a16:creationId xmlns:a16="http://schemas.microsoft.com/office/drawing/2014/main" id="{FF00C836-AB66-100B-116B-A0DE1EAD87EB}"/>
              </a:ext>
            </a:extLst>
          </p:cNvPr>
          <p:cNvSpPr>
            <a:spLocks noGrp="1"/>
          </p:cNvSpPr>
          <p:nvPr>
            <p:ph type="body" idx="1"/>
          </p:nvPr>
        </p:nvSpPr>
        <p:spPr>
          <a:xfrm>
            <a:off x="5380563" y="4050833"/>
            <a:ext cx="3893440" cy="1096899"/>
          </a:xfrm>
        </p:spPr>
        <p:txBody>
          <a:bodyPr vert="horz" lIns="91440" tIns="45720" rIns="91440" bIns="45720" rtlCol="0" anchor="t">
            <a:normAutofit/>
          </a:bodyPr>
          <a:lstStyle/>
          <a:p>
            <a:pPr algn="r"/>
            <a:endParaRPr lang="en-US" sz="1800"/>
          </a:p>
        </p:txBody>
      </p:sp>
    </p:spTree>
    <p:extLst>
      <p:ext uri="{BB962C8B-B14F-4D97-AF65-F5344CB8AC3E}">
        <p14:creationId xmlns:p14="http://schemas.microsoft.com/office/powerpoint/2010/main" val="511190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5AA8A5-25CC-4295-892F-367FCDAF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9DD65AA-8280-4962-92F3-DF1CB5334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9068" y="-8467"/>
            <a:ext cx="4766733" cy="6866467"/>
            <a:chOff x="7425267" y="-8467"/>
            <a:chExt cx="4766733" cy="6866467"/>
          </a:xfrm>
        </p:grpSpPr>
        <p:cxnSp>
          <p:nvCxnSpPr>
            <p:cNvPr id="12" name="Straight Connector 11">
              <a:extLst>
                <a:ext uri="{FF2B5EF4-FFF2-40B4-BE49-F238E27FC236}">
                  <a16:creationId xmlns:a16="http://schemas.microsoft.com/office/drawing/2014/main" id="{88942788-FC6D-44C2-BFC1-6F064710DA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1093AC6-E5C2-4894-A520-5BE11049F2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Isosceles Triangle 15">
              <a:extLst>
                <a:ext uri="{FF2B5EF4-FFF2-40B4-BE49-F238E27FC236}">
                  <a16:creationId xmlns:a16="http://schemas.microsoft.com/office/drawing/2014/main" id="{F132E88E-8003-49D3-88BD-E18DF696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3F93416A-6C44-4D77-A94A-DEBC035EA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3267618D-5642-6D22-5E00-FAC7DEB1A27B}"/>
              </a:ext>
            </a:extLst>
          </p:cNvPr>
          <p:cNvSpPr>
            <a:spLocks noGrp="1"/>
          </p:cNvSpPr>
          <p:nvPr>
            <p:ph type="title"/>
          </p:nvPr>
        </p:nvSpPr>
        <p:spPr>
          <a:xfrm>
            <a:off x="652481" y="1382486"/>
            <a:ext cx="3547581" cy="4093028"/>
          </a:xfrm>
        </p:spPr>
        <p:txBody>
          <a:bodyPr anchor="ctr">
            <a:normAutofit/>
          </a:bodyPr>
          <a:lstStyle/>
          <a:p>
            <a:r>
              <a:rPr lang="de-DE" sz="4400">
                <a:solidFill>
                  <a:schemeClr val="accent1">
                    <a:lumMod val="75000"/>
                  </a:schemeClr>
                </a:solidFill>
              </a:rPr>
              <a:t>Kategorien</a:t>
            </a:r>
          </a:p>
        </p:txBody>
      </p:sp>
      <p:sp>
        <p:nvSpPr>
          <p:cNvPr id="22" name="Rectangle 21">
            <a:extLst>
              <a:ext uri="{FF2B5EF4-FFF2-40B4-BE49-F238E27FC236}">
                <a16:creationId xmlns:a16="http://schemas.microsoft.com/office/drawing/2014/main" id="{24C6BC13-FB1E-48CC-B421-3D0603972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2625" y="0"/>
            <a:ext cx="64493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Inhaltsplatzhalter 2">
            <a:extLst>
              <a:ext uri="{FF2B5EF4-FFF2-40B4-BE49-F238E27FC236}">
                <a16:creationId xmlns:a16="http://schemas.microsoft.com/office/drawing/2014/main" id="{4F327E9A-CE00-DDF7-016E-A4281A3557DE}"/>
              </a:ext>
            </a:extLst>
          </p:cNvPr>
          <p:cNvGraphicFramePr>
            <a:graphicFrameLocks noGrp="1"/>
          </p:cNvGraphicFramePr>
          <p:nvPr>
            <p:ph idx="1"/>
            <p:extLst>
              <p:ext uri="{D42A27DB-BD31-4B8C-83A1-F6EECF244321}">
                <p14:modId xmlns:p14="http://schemas.microsoft.com/office/powerpoint/2010/main" val="2335936023"/>
              </p:ext>
            </p:extLst>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95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5" name="Grafik 4" descr="Ein Bild, das Wasser, Cartoon, Regenschirm, Strand enthält.&#10;&#10;Automatisch generierte Beschreibung">
            <a:extLst>
              <a:ext uri="{FF2B5EF4-FFF2-40B4-BE49-F238E27FC236}">
                <a16:creationId xmlns:a16="http://schemas.microsoft.com/office/drawing/2014/main" id="{555BD4A5-63B3-DBBA-BD1E-7BB4D8C46F5A}"/>
              </a:ext>
            </a:extLst>
          </p:cNvPr>
          <p:cNvPicPr>
            <a:picLocks noChangeAspect="1"/>
          </p:cNvPicPr>
          <p:nvPr/>
        </p:nvPicPr>
        <p:blipFill rotWithShape="1">
          <a:blip r:embed="rId2">
            <a:extLst>
              <a:ext uri="{28A0092B-C50C-407E-A947-70E740481C1C}">
                <a14:useLocalDpi xmlns:a14="http://schemas.microsoft.com/office/drawing/2010/main" val="0"/>
              </a:ext>
            </a:extLst>
          </a:blip>
          <a:srcRect l="28484" t="9091" r="3" b="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el 1">
            <a:extLst>
              <a:ext uri="{FF2B5EF4-FFF2-40B4-BE49-F238E27FC236}">
                <a16:creationId xmlns:a16="http://schemas.microsoft.com/office/drawing/2014/main" id="{129B1714-B68B-F122-88C3-E7748642CB25}"/>
              </a:ext>
            </a:extLst>
          </p:cNvPr>
          <p:cNvSpPr>
            <a:spLocks noGrp="1"/>
          </p:cNvSpPr>
          <p:nvPr>
            <p:ph type="title"/>
          </p:nvPr>
        </p:nvSpPr>
        <p:spPr>
          <a:xfrm>
            <a:off x="5380563" y="1678665"/>
            <a:ext cx="3887839" cy="2372168"/>
          </a:xfrm>
        </p:spPr>
        <p:txBody>
          <a:bodyPr vert="horz" lIns="91440" tIns="45720" rIns="91440" bIns="45720" rtlCol="0" anchor="b">
            <a:normAutofit fontScale="90000"/>
          </a:bodyPr>
          <a:lstStyle/>
          <a:p>
            <a:pPr algn="r">
              <a:lnSpc>
                <a:spcPct val="90000"/>
              </a:lnSpc>
            </a:pPr>
            <a:r>
              <a:rPr lang="en-US" sz="5400" dirty="0"/>
              <a:t>1. </a:t>
            </a:r>
            <a:br>
              <a:rPr lang="en-US" sz="5400" dirty="0"/>
            </a:br>
            <a:r>
              <a:rPr lang="en-US" sz="5400" dirty="0"/>
              <a:t>Die Rolle von ChatGPT</a:t>
            </a:r>
          </a:p>
        </p:txBody>
      </p:sp>
      <p:sp>
        <p:nvSpPr>
          <p:cNvPr id="3" name="Textplatzhalter 2">
            <a:extLst>
              <a:ext uri="{FF2B5EF4-FFF2-40B4-BE49-F238E27FC236}">
                <a16:creationId xmlns:a16="http://schemas.microsoft.com/office/drawing/2014/main" id="{4551F8DD-6AFC-130D-8D78-045170B66789}"/>
              </a:ext>
            </a:extLst>
          </p:cNvPr>
          <p:cNvSpPr>
            <a:spLocks noGrp="1"/>
          </p:cNvSpPr>
          <p:nvPr>
            <p:ph type="body" idx="1"/>
          </p:nvPr>
        </p:nvSpPr>
        <p:spPr>
          <a:xfrm>
            <a:off x="5380563" y="4050833"/>
            <a:ext cx="3893440" cy="1096899"/>
          </a:xfrm>
        </p:spPr>
        <p:txBody>
          <a:bodyPr vert="horz" lIns="91440" tIns="45720" rIns="91440" bIns="45720" rtlCol="0" anchor="t">
            <a:normAutofit/>
          </a:bodyPr>
          <a:lstStyle/>
          <a:p>
            <a:pPr algn="r"/>
            <a:r>
              <a:rPr lang="en-US" sz="1800" dirty="0" err="1"/>
              <a:t>Euer</a:t>
            </a:r>
            <a:r>
              <a:rPr lang="en-US" sz="1800" dirty="0"/>
              <a:t> </a:t>
            </a:r>
            <a:r>
              <a:rPr lang="en-US" sz="1800" dirty="0" err="1"/>
              <a:t>Assistent</a:t>
            </a:r>
            <a:endParaRPr lang="en-US" sz="1800" dirty="0"/>
          </a:p>
        </p:txBody>
      </p:sp>
    </p:spTree>
    <p:extLst>
      <p:ext uri="{BB962C8B-B14F-4D97-AF65-F5344CB8AC3E}">
        <p14:creationId xmlns:p14="http://schemas.microsoft.com/office/powerpoint/2010/main" val="4109435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030985-9975-AD7C-9184-5FD7F3FD21BE}"/>
              </a:ext>
            </a:extLst>
          </p:cNvPr>
          <p:cNvSpPr>
            <a:spLocks noGrp="1"/>
          </p:cNvSpPr>
          <p:nvPr>
            <p:ph type="title"/>
          </p:nvPr>
        </p:nvSpPr>
        <p:spPr>
          <a:xfrm>
            <a:off x="5536734" y="609600"/>
            <a:ext cx="3737268" cy="1320800"/>
          </a:xfrm>
        </p:spPr>
        <p:txBody>
          <a:bodyPr>
            <a:normAutofit/>
          </a:bodyPr>
          <a:lstStyle/>
          <a:p>
            <a:r>
              <a:rPr lang="de-DE" dirty="0"/>
              <a:t>Rolle als euer Assistent</a:t>
            </a:r>
          </a:p>
        </p:txBody>
      </p:sp>
      <p:sp>
        <p:nvSpPr>
          <p:cNvPr id="3" name="Inhaltsplatzhalter 2">
            <a:extLst>
              <a:ext uri="{FF2B5EF4-FFF2-40B4-BE49-F238E27FC236}">
                <a16:creationId xmlns:a16="http://schemas.microsoft.com/office/drawing/2014/main" id="{6475D4CA-7BCA-A421-C22A-E4BC89662529}"/>
              </a:ext>
            </a:extLst>
          </p:cNvPr>
          <p:cNvSpPr>
            <a:spLocks noGrp="1"/>
          </p:cNvSpPr>
          <p:nvPr>
            <p:ph idx="1"/>
          </p:nvPr>
        </p:nvSpPr>
        <p:spPr>
          <a:xfrm>
            <a:off x="5209563" y="2160589"/>
            <a:ext cx="4064439" cy="3880773"/>
          </a:xfrm>
        </p:spPr>
        <p:txBody>
          <a:bodyPr>
            <a:normAutofit/>
          </a:bodyPr>
          <a:lstStyle/>
          <a:p>
            <a:r>
              <a:rPr lang="de-DE" dirty="0"/>
              <a:t>Schreibe als Marketing-Profi</a:t>
            </a:r>
          </a:p>
          <a:p>
            <a:r>
              <a:rPr lang="de-DE" dirty="0"/>
              <a:t>Schreibe als Viertklässler</a:t>
            </a:r>
          </a:p>
          <a:p>
            <a:r>
              <a:rPr lang="de-DE" dirty="0"/>
              <a:t>Schreibe als Angela Merkel</a:t>
            </a:r>
          </a:p>
          <a:p>
            <a:r>
              <a:rPr lang="de-DE" dirty="0"/>
              <a:t>Schreibe als Startup-Gründerin</a:t>
            </a:r>
          </a:p>
        </p:txBody>
      </p:sp>
      <p:pic>
        <p:nvPicPr>
          <p:cNvPr id="5" name="Grafik 4" descr="Ein Bild, das Entwurf, Zeichnung, Roboter, Darstellung enthält.&#10;&#10;Automatisch generierte Beschreibung">
            <a:extLst>
              <a:ext uri="{FF2B5EF4-FFF2-40B4-BE49-F238E27FC236}">
                <a16:creationId xmlns:a16="http://schemas.microsoft.com/office/drawing/2014/main" id="{BD553F85-A56D-F0A4-50B8-5810B767500D}"/>
              </a:ext>
            </a:extLst>
          </p:cNvPr>
          <p:cNvPicPr>
            <a:picLocks noChangeAspect="1"/>
          </p:cNvPicPr>
          <p:nvPr/>
        </p:nvPicPr>
        <p:blipFill rotWithShape="1">
          <a:blip r:embed="rId2">
            <a:extLst>
              <a:ext uri="{28A0092B-C50C-407E-A947-70E740481C1C}">
                <a14:useLocalDpi xmlns:a14="http://schemas.microsoft.com/office/drawing/2010/main" val="0"/>
              </a:ext>
            </a:extLst>
          </a:blip>
          <a:srcRect t="2665" r="1" b="12484"/>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1" name="Isosceles Triangle 3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1476404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5" name="Inhaltsplatzhalter 4" descr="Ein Bild, das Entwurf, Zeichnung, Kunst, Bild enthält.&#10;&#10;Automatisch generierte Beschreibung">
            <a:extLst>
              <a:ext uri="{FF2B5EF4-FFF2-40B4-BE49-F238E27FC236}">
                <a16:creationId xmlns:a16="http://schemas.microsoft.com/office/drawing/2014/main" id="{72D313E4-AA3C-F115-A1A0-4C075B3C63C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739" t="15126" r="-1" b="1924"/>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el 1">
            <a:extLst>
              <a:ext uri="{FF2B5EF4-FFF2-40B4-BE49-F238E27FC236}">
                <a16:creationId xmlns:a16="http://schemas.microsoft.com/office/drawing/2014/main" id="{EC363E52-144E-2807-CE8C-D7CC617BA775}"/>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r>
              <a:rPr lang="en-US" sz="5400"/>
              <a:t>Brille für ChatGPT</a:t>
            </a:r>
          </a:p>
        </p:txBody>
      </p:sp>
    </p:spTree>
    <p:extLst>
      <p:ext uri="{BB962C8B-B14F-4D97-AF65-F5344CB8AC3E}">
        <p14:creationId xmlns:p14="http://schemas.microsoft.com/office/powerpoint/2010/main" val="4208339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F7915D03-7318-67F8-AF89-5A420FDA21CA}"/>
              </a:ext>
            </a:extLst>
          </p:cNvPr>
          <p:cNvSpPr>
            <a:spLocks noGrp="1"/>
          </p:cNvSpPr>
          <p:nvPr>
            <p:ph type="title"/>
          </p:nvPr>
        </p:nvSpPr>
        <p:spPr>
          <a:xfrm>
            <a:off x="1600199" y="4571999"/>
            <a:ext cx="7673801" cy="1087656"/>
          </a:xfrm>
        </p:spPr>
        <p:txBody>
          <a:bodyPr vert="horz" lIns="91440" tIns="45720" rIns="91440" bIns="45720" rtlCol="0" anchor="b">
            <a:normAutofit/>
          </a:bodyPr>
          <a:lstStyle/>
          <a:p>
            <a:pPr>
              <a:lnSpc>
                <a:spcPct val="90000"/>
              </a:lnSpc>
            </a:pPr>
            <a:r>
              <a:rPr lang="en-US" sz="2300" b="1" kern="1200" dirty="0">
                <a:solidFill>
                  <a:schemeClr val="accent1"/>
                </a:solidFill>
                <a:latin typeface="+mj-lt"/>
                <a:ea typeface="+mj-ea"/>
                <a:cs typeface="+mj-cs"/>
              </a:rPr>
              <a:t>Du </a:t>
            </a:r>
            <a:r>
              <a:rPr lang="en-US" sz="2300" b="1" kern="1200" dirty="0" err="1">
                <a:solidFill>
                  <a:schemeClr val="accent1"/>
                </a:solidFill>
                <a:latin typeface="+mj-lt"/>
                <a:ea typeface="+mj-ea"/>
                <a:cs typeface="+mj-cs"/>
              </a:rPr>
              <a:t>bist</a:t>
            </a:r>
            <a:r>
              <a:rPr lang="en-US" sz="2300" b="1" kern="1200" dirty="0">
                <a:solidFill>
                  <a:schemeClr val="accent1"/>
                </a:solidFill>
                <a:latin typeface="+mj-lt"/>
                <a:ea typeface="+mj-ea"/>
                <a:cs typeface="+mj-cs"/>
              </a:rPr>
              <a:t> </a:t>
            </a:r>
            <a:r>
              <a:rPr lang="en-US" sz="2300" b="1" kern="1200" dirty="0" err="1">
                <a:solidFill>
                  <a:schemeClr val="accent1"/>
                </a:solidFill>
                <a:latin typeface="+mj-lt"/>
                <a:ea typeface="+mj-ea"/>
                <a:cs typeface="+mj-cs"/>
              </a:rPr>
              <a:t>jetzt</a:t>
            </a:r>
            <a:r>
              <a:rPr lang="en-US" sz="2300" b="1" kern="1200" dirty="0">
                <a:solidFill>
                  <a:schemeClr val="accent1"/>
                </a:solidFill>
                <a:latin typeface="+mj-lt"/>
                <a:ea typeface="+mj-ea"/>
                <a:cs typeface="+mj-cs"/>
              </a:rPr>
              <a:t> </a:t>
            </a:r>
            <a:r>
              <a:rPr lang="en-US" sz="2300" b="1" kern="1200" dirty="0" err="1">
                <a:solidFill>
                  <a:schemeClr val="accent1"/>
                </a:solidFill>
                <a:latin typeface="+mj-lt"/>
                <a:ea typeface="+mj-ea"/>
                <a:cs typeface="+mj-cs"/>
              </a:rPr>
              <a:t>ein</a:t>
            </a:r>
            <a:r>
              <a:rPr lang="en-US" sz="2300" b="1" kern="1200" dirty="0">
                <a:solidFill>
                  <a:schemeClr val="accent1"/>
                </a:solidFill>
                <a:latin typeface="+mj-lt"/>
                <a:ea typeface="+mj-ea"/>
                <a:cs typeface="+mj-cs"/>
              </a:rPr>
              <a:t> </a:t>
            </a:r>
            <a:r>
              <a:rPr lang="en-US" sz="2300" b="1" kern="1200" dirty="0" err="1">
                <a:solidFill>
                  <a:schemeClr val="accent1"/>
                </a:solidFill>
                <a:latin typeface="+mj-lt"/>
                <a:ea typeface="+mj-ea"/>
                <a:cs typeface="+mj-cs"/>
              </a:rPr>
              <a:t>erfahrener</a:t>
            </a:r>
            <a:r>
              <a:rPr lang="en-US" sz="2300" b="1" kern="1200" dirty="0">
                <a:solidFill>
                  <a:schemeClr val="accent1"/>
                </a:solidFill>
                <a:latin typeface="+mj-lt"/>
                <a:ea typeface="+mj-ea"/>
                <a:cs typeface="+mj-cs"/>
              </a:rPr>
              <a:t> </a:t>
            </a:r>
            <a:r>
              <a:rPr lang="en-US" sz="2300" b="1" kern="1200" dirty="0" err="1">
                <a:solidFill>
                  <a:schemeClr val="accent1"/>
                </a:solidFill>
                <a:latin typeface="+mj-lt"/>
                <a:ea typeface="+mj-ea"/>
                <a:cs typeface="+mj-cs"/>
              </a:rPr>
              <a:t>Marktforscher</a:t>
            </a:r>
            <a:r>
              <a:rPr lang="en-US" sz="2300" b="1" kern="1200" dirty="0">
                <a:solidFill>
                  <a:schemeClr val="accent1"/>
                </a:solidFill>
                <a:latin typeface="+mj-lt"/>
                <a:ea typeface="+mj-ea"/>
                <a:cs typeface="+mj-cs"/>
              </a:rPr>
              <a:t>. </a:t>
            </a:r>
            <a:r>
              <a:rPr lang="en-US" sz="2300" kern="1200" dirty="0" err="1">
                <a:solidFill>
                  <a:schemeClr val="accent1"/>
                </a:solidFill>
                <a:latin typeface="+mj-lt"/>
                <a:ea typeface="+mj-ea"/>
                <a:cs typeface="+mj-cs"/>
              </a:rPr>
              <a:t>Analysiere</a:t>
            </a:r>
            <a:r>
              <a:rPr lang="en-US" sz="2300" kern="1200" dirty="0">
                <a:solidFill>
                  <a:schemeClr val="accent1"/>
                </a:solidFill>
                <a:latin typeface="+mj-lt"/>
                <a:ea typeface="+mj-ea"/>
                <a:cs typeface="+mj-cs"/>
              </a:rPr>
              <a:t> mir den </a:t>
            </a:r>
            <a:r>
              <a:rPr lang="en-US" sz="2300" kern="1200" dirty="0" err="1">
                <a:solidFill>
                  <a:schemeClr val="accent1"/>
                </a:solidFill>
                <a:latin typeface="+mj-lt"/>
                <a:ea typeface="+mj-ea"/>
                <a:cs typeface="+mj-cs"/>
              </a:rPr>
              <a:t>Markt</a:t>
            </a:r>
            <a:r>
              <a:rPr lang="en-US" sz="2300" kern="1200" dirty="0">
                <a:solidFill>
                  <a:schemeClr val="accent1"/>
                </a:solidFill>
                <a:latin typeface="+mj-lt"/>
                <a:ea typeface="+mj-ea"/>
                <a:cs typeface="+mj-cs"/>
              </a:rPr>
              <a:t> für </a:t>
            </a:r>
            <a:r>
              <a:rPr lang="en-US" sz="2300" kern="1200" dirty="0" err="1">
                <a:solidFill>
                  <a:schemeClr val="accent1"/>
                </a:solidFill>
                <a:latin typeface="+mj-lt"/>
                <a:ea typeface="+mj-ea"/>
                <a:cs typeface="+mj-cs"/>
              </a:rPr>
              <a:t>Trockenblumen</a:t>
            </a:r>
            <a:r>
              <a:rPr lang="en-US" sz="2300" kern="1200" dirty="0">
                <a:solidFill>
                  <a:schemeClr val="accent1"/>
                </a:solidFill>
                <a:latin typeface="+mj-lt"/>
                <a:ea typeface="+mj-ea"/>
                <a:cs typeface="+mj-cs"/>
              </a:rPr>
              <a:t> in Deutschland.</a:t>
            </a:r>
          </a:p>
        </p:txBody>
      </p:sp>
      <p:pic>
        <p:nvPicPr>
          <p:cNvPr id="5" name="Inhaltsplatzhalter 4">
            <a:extLst>
              <a:ext uri="{FF2B5EF4-FFF2-40B4-BE49-F238E27FC236}">
                <a16:creationId xmlns:a16="http://schemas.microsoft.com/office/drawing/2014/main" id="{0994BB89-CB71-CFF0-2A38-5D88C5F23943}"/>
              </a:ext>
            </a:extLst>
          </p:cNvPr>
          <p:cNvPicPr>
            <a:picLocks noGrp="1" noChangeAspect="1"/>
          </p:cNvPicPr>
          <p:nvPr>
            <p:ph idx="1"/>
          </p:nvPr>
        </p:nvPicPr>
        <p:blipFill>
          <a:blip r:embed="rId2"/>
          <a:stretch>
            <a:fillRect/>
          </a:stretch>
        </p:blipFill>
        <p:spPr>
          <a:xfrm>
            <a:off x="1600201" y="609600"/>
            <a:ext cx="7141877" cy="3642357"/>
          </a:xfrm>
          <a:prstGeom prst="rect">
            <a:avLst/>
          </a:prstGeom>
        </p:spPr>
      </p:pic>
    </p:spTree>
    <p:extLst>
      <p:ext uri="{BB962C8B-B14F-4D97-AF65-F5344CB8AC3E}">
        <p14:creationId xmlns:p14="http://schemas.microsoft.com/office/powerpoint/2010/main" val="3003950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8947C96-5CA6-FF78-44C4-E5F3F072FA3D}"/>
              </a:ext>
            </a:extLst>
          </p:cNvPr>
          <p:cNvSpPr>
            <a:spLocks noGrp="1"/>
          </p:cNvSpPr>
          <p:nvPr>
            <p:ph type="title"/>
          </p:nvPr>
        </p:nvSpPr>
        <p:spPr>
          <a:xfrm>
            <a:off x="5536733" y="609600"/>
            <a:ext cx="4306513" cy="1425388"/>
          </a:xfrm>
        </p:spPr>
        <p:txBody>
          <a:bodyPr>
            <a:normAutofit fontScale="90000"/>
          </a:bodyPr>
          <a:lstStyle/>
          <a:p>
            <a:r>
              <a:rPr lang="de-DE" sz="6000" dirty="0"/>
              <a:t>2.</a:t>
            </a:r>
            <a:br>
              <a:rPr lang="de-DE" sz="6000" dirty="0"/>
            </a:br>
            <a:r>
              <a:rPr lang="de-DE" sz="6000" dirty="0"/>
              <a:t>Zielgruppe</a:t>
            </a:r>
            <a:endParaRPr lang="de-DE" dirty="0"/>
          </a:p>
        </p:txBody>
      </p:sp>
      <p:sp>
        <p:nvSpPr>
          <p:cNvPr id="8" name="Inhaltsplatzhalter 7">
            <a:extLst>
              <a:ext uri="{FF2B5EF4-FFF2-40B4-BE49-F238E27FC236}">
                <a16:creationId xmlns:a16="http://schemas.microsoft.com/office/drawing/2014/main" id="{D7632856-D8A8-D904-8642-7FBAA6992FFC}"/>
              </a:ext>
            </a:extLst>
          </p:cNvPr>
          <p:cNvSpPr>
            <a:spLocks noGrp="1"/>
          </p:cNvSpPr>
          <p:nvPr>
            <p:ph idx="1"/>
          </p:nvPr>
        </p:nvSpPr>
        <p:spPr>
          <a:xfrm>
            <a:off x="5209563" y="2160589"/>
            <a:ext cx="4064439" cy="3880773"/>
          </a:xfrm>
        </p:spPr>
        <p:txBody>
          <a:bodyPr>
            <a:normAutofit/>
          </a:bodyPr>
          <a:lstStyle/>
          <a:p>
            <a:endParaRPr lang="de-DE" dirty="0"/>
          </a:p>
          <a:p>
            <a:endParaRPr lang="de-DE" dirty="0"/>
          </a:p>
          <a:p>
            <a:r>
              <a:rPr lang="de-DE" dirty="0"/>
              <a:t>Was ist eure Zielgruppe?</a:t>
            </a:r>
          </a:p>
          <a:p>
            <a:r>
              <a:rPr lang="de-DE" dirty="0"/>
              <a:t>Die andere Seite von „Rolle“</a:t>
            </a:r>
          </a:p>
        </p:txBody>
      </p:sp>
      <p:pic>
        <p:nvPicPr>
          <p:cNvPr id="3" name="Grafik 2" descr="Ein Bild, das Roboter, Cartoon, draußen enthält.&#10;&#10;Automatisch generierte Beschreibung">
            <a:extLst>
              <a:ext uri="{FF2B5EF4-FFF2-40B4-BE49-F238E27FC236}">
                <a16:creationId xmlns:a16="http://schemas.microsoft.com/office/drawing/2014/main" id="{58BBDBFA-AD59-94F7-845E-57A3D828C7B6}"/>
              </a:ext>
            </a:extLst>
          </p:cNvPr>
          <p:cNvPicPr>
            <a:picLocks noChangeAspect="1"/>
          </p:cNvPicPr>
          <p:nvPr/>
        </p:nvPicPr>
        <p:blipFill rotWithShape="1">
          <a:blip r:embed="rId2">
            <a:extLst>
              <a:ext uri="{28A0092B-C50C-407E-A947-70E740481C1C}">
                <a14:useLocalDpi xmlns:a14="http://schemas.microsoft.com/office/drawing/2010/main" val="0"/>
              </a:ext>
            </a:extLst>
          </a:blip>
          <a:srcRect l="11499" r="9834"/>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9" name="Isosceles Triangle 1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1210719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2"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cxnSp>
          <p:nvCxnSpPr>
            <p:cNvPr id="13" name="Straight Connector 12">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Isosceles Triangle 16">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1" name="Isosceles Triangle 20">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6" name="Grafik 5" descr="Ein Bild, das Cartoon, Roboter, Maschine, Fiktive Gestalt enthält.&#10;&#10;Automatisch generierte Beschreibung">
            <a:extLst>
              <a:ext uri="{FF2B5EF4-FFF2-40B4-BE49-F238E27FC236}">
                <a16:creationId xmlns:a16="http://schemas.microsoft.com/office/drawing/2014/main" id="{7A890843-445C-F4B8-6B35-5424B6C91F2F}"/>
              </a:ext>
            </a:extLst>
          </p:cNvPr>
          <p:cNvPicPr>
            <a:picLocks noChangeAspect="1"/>
          </p:cNvPicPr>
          <p:nvPr/>
        </p:nvPicPr>
        <p:blipFill rotWithShape="1">
          <a:blip r:embed="rId2">
            <a:extLst>
              <a:ext uri="{28A0092B-C50C-407E-A947-70E740481C1C}">
                <a14:useLocalDpi xmlns:a14="http://schemas.microsoft.com/office/drawing/2010/main" val="0"/>
              </a:ext>
            </a:extLst>
          </a:blip>
          <a:srcRect l="656" t="1622" r="8434" b="35419"/>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96FFBF14-1A1A-37EC-89EA-E57B36A7E4D1}"/>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lnSpc>
                <a:spcPct val="90000"/>
              </a:lnSpc>
            </a:pPr>
            <a:r>
              <a:rPr lang="en-US" sz="4100"/>
              <a:t>Wer von euch hat schon mal ChatGPT genutzt?</a:t>
            </a:r>
          </a:p>
        </p:txBody>
      </p:sp>
      <p:sp>
        <p:nvSpPr>
          <p:cNvPr id="4" name="Textplatzhalter 3">
            <a:extLst>
              <a:ext uri="{FF2B5EF4-FFF2-40B4-BE49-F238E27FC236}">
                <a16:creationId xmlns:a16="http://schemas.microsoft.com/office/drawing/2014/main" id="{B4EE7B6B-0023-0CAB-6ACF-5A6BAF3AFE9C}"/>
              </a:ext>
            </a:extLst>
          </p:cNvPr>
          <p:cNvSpPr>
            <a:spLocks noGrp="1"/>
          </p:cNvSpPr>
          <p:nvPr>
            <p:ph type="body" idx="1"/>
          </p:nvPr>
        </p:nvSpPr>
        <p:spPr>
          <a:xfrm>
            <a:off x="677335" y="4050831"/>
            <a:ext cx="4079721" cy="1096901"/>
          </a:xfrm>
        </p:spPr>
        <p:txBody>
          <a:bodyPr vert="horz" lIns="91440" tIns="45720" rIns="91440" bIns="45720" rtlCol="0" anchor="t">
            <a:normAutofit/>
          </a:bodyPr>
          <a:lstStyle/>
          <a:p>
            <a:pPr algn="r"/>
            <a:endParaRPr lang="en-US" sz="1600"/>
          </a:p>
        </p:txBody>
      </p:sp>
      <p:cxnSp>
        <p:nvCxnSpPr>
          <p:cNvPr id="23" name="Straight Connector 22">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9"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3"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5"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897162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D8FB0E-AA95-1E31-8377-AB5F789403F1}"/>
              </a:ext>
            </a:extLst>
          </p:cNvPr>
          <p:cNvSpPr>
            <a:spLocks noGrp="1"/>
          </p:cNvSpPr>
          <p:nvPr>
            <p:ph type="title"/>
          </p:nvPr>
        </p:nvSpPr>
        <p:spPr>
          <a:xfrm>
            <a:off x="5536734" y="609600"/>
            <a:ext cx="3737268" cy="1320800"/>
          </a:xfrm>
        </p:spPr>
        <p:txBody>
          <a:bodyPr>
            <a:normAutofit/>
          </a:bodyPr>
          <a:lstStyle/>
          <a:p>
            <a:r>
              <a:rPr lang="de-DE" dirty="0"/>
              <a:t>Beispiele für Zielgruppen</a:t>
            </a:r>
          </a:p>
        </p:txBody>
      </p:sp>
      <p:sp>
        <p:nvSpPr>
          <p:cNvPr id="3" name="Inhaltsplatzhalter 2">
            <a:extLst>
              <a:ext uri="{FF2B5EF4-FFF2-40B4-BE49-F238E27FC236}">
                <a16:creationId xmlns:a16="http://schemas.microsoft.com/office/drawing/2014/main" id="{CB54E78B-7698-BE7A-2F83-5B8064B0305B}"/>
              </a:ext>
            </a:extLst>
          </p:cNvPr>
          <p:cNvSpPr>
            <a:spLocks noGrp="1"/>
          </p:cNvSpPr>
          <p:nvPr>
            <p:ph idx="1"/>
          </p:nvPr>
        </p:nvSpPr>
        <p:spPr>
          <a:xfrm>
            <a:off x="5209563" y="2160589"/>
            <a:ext cx="4064439" cy="3880773"/>
          </a:xfrm>
        </p:spPr>
        <p:txBody>
          <a:bodyPr>
            <a:normAutofit/>
          </a:bodyPr>
          <a:lstStyle/>
          <a:p>
            <a:r>
              <a:rPr lang="de-DE" dirty="0" err="1"/>
              <a:t>Marketer.innen</a:t>
            </a:r>
            <a:endParaRPr lang="de-DE" dirty="0"/>
          </a:p>
          <a:p>
            <a:r>
              <a:rPr lang="de-DE" dirty="0" err="1"/>
              <a:t>Wissenschaftler.innen</a:t>
            </a:r>
            <a:endParaRPr lang="de-DE" dirty="0"/>
          </a:p>
          <a:p>
            <a:r>
              <a:rPr lang="de-DE" dirty="0" err="1"/>
              <a:t>Viertklässler.innen</a:t>
            </a:r>
            <a:endParaRPr lang="de-DE" dirty="0"/>
          </a:p>
          <a:p>
            <a:r>
              <a:rPr lang="de-DE" dirty="0" err="1"/>
              <a:t>Student.innen</a:t>
            </a:r>
            <a:endParaRPr lang="de-DE" dirty="0"/>
          </a:p>
          <a:p>
            <a:r>
              <a:rPr lang="de-DE" dirty="0"/>
              <a:t>Kuba-Aficionados</a:t>
            </a:r>
          </a:p>
          <a:p>
            <a:r>
              <a:rPr lang="de-DE" dirty="0"/>
              <a:t>Zeit-</a:t>
            </a:r>
            <a:r>
              <a:rPr lang="de-DE" dirty="0" err="1"/>
              <a:t>Leser.innen</a:t>
            </a:r>
            <a:r>
              <a:rPr lang="de-DE" dirty="0"/>
              <a:t>, Bild-</a:t>
            </a:r>
            <a:r>
              <a:rPr lang="de-DE" dirty="0" err="1"/>
              <a:t>Leser.innen</a:t>
            </a:r>
            <a:endParaRPr lang="de-DE" dirty="0"/>
          </a:p>
          <a:p>
            <a:r>
              <a:rPr lang="de-DE" dirty="0"/>
              <a:t>Fans von Harry Potter</a:t>
            </a:r>
          </a:p>
          <a:p>
            <a:r>
              <a:rPr lang="de-DE" b="1" dirty="0"/>
              <a:t>Venture-</a:t>
            </a:r>
            <a:r>
              <a:rPr lang="de-DE" b="1" dirty="0" err="1"/>
              <a:t>Captitalists</a:t>
            </a:r>
            <a:endParaRPr lang="de-DE" b="1" dirty="0"/>
          </a:p>
          <a:p>
            <a:r>
              <a:rPr lang="de-DE" b="1" dirty="0"/>
              <a:t>Banker</a:t>
            </a:r>
          </a:p>
        </p:txBody>
      </p:sp>
      <p:pic>
        <p:nvPicPr>
          <p:cNvPr id="5" name="Grafik 4">
            <a:extLst>
              <a:ext uri="{FF2B5EF4-FFF2-40B4-BE49-F238E27FC236}">
                <a16:creationId xmlns:a16="http://schemas.microsoft.com/office/drawing/2014/main" id="{80B8F13C-81F7-F068-2425-8A4556AAEEA1}"/>
              </a:ext>
            </a:extLst>
          </p:cNvPr>
          <p:cNvPicPr>
            <a:picLocks noChangeAspect="1"/>
          </p:cNvPicPr>
          <p:nvPr/>
        </p:nvPicPr>
        <p:blipFill rotWithShape="1">
          <a:blip r:embed="rId2"/>
          <a:srcRect r="1" b="1514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3907716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0"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1"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2"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3"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4"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5"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6"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126A331E-6D67-256F-EA41-43444FC0721E}"/>
              </a:ext>
            </a:extLst>
          </p:cNvPr>
          <p:cNvSpPr>
            <a:spLocks noGrp="1"/>
          </p:cNvSpPr>
          <p:nvPr>
            <p:ph type="title"/>
          </p:nvPr>
        </p:nvSpPr>
        <p:spPr>
          <a:xfrm>
            <a:off x="985969" y="4553712"/>
            <a:ext cx="8288032" cy="1096316"/>
          </a:xfrm>
        </p:spPr>
        <p:txBody>
          <a:bodyPr vert="horz" lIns="91440" tIns="45720" rIns="91440" bIns="45720" rtlCol="0" anchor="b">
            <a:normAutofit/>
          </a:bodyPr>
          <a:lstStyle/>
          <a:p>
            <a:pPr algn="ctr">
              <a:lnSpc>
                <a:spcPct val="90000"/>
              </a:lnSpc>
            </a:pPr>
            <a:r>
              <a:rPr lang="en-US" sz="1800" kern="1200" dirty="0">
                <a:solidFill>
                  <a:schemeClr val="accent1"/>
                </a:solidFill>
                <a:latin typeface="+mj-lt"/>
                <a:ea typeface="+mj-ea"/>
                <a:cs typeface="+mj-cs"/>
              </a:rPr>
              <a:t>Du </a:t>
            </a:r>
            <a:r>
              <a:rPr lang="en-US" sz="1800" kern="1200" dirty="0" err="1">
                <a:solidFill>
                  <a:schemeClr val="accent1"/>
                </a:solidFill>
                <a:latin typeface="+mj-lt"/>
                <a:ea typeface="+mj-ea"/>
                <a:cs typeface="+mj-cs"/>
              </a:rPr>
              <a:t>bist</a:t>
            </a:r>
            <a:r>
              <a:rPr lang="en-US" sz="1800" kern="1200" dirty="0">
                <a:solidFill>
                  <a:schemeClr val="accent1"/>
                </a:solidFill>
                <a:latin typeface="+mj-lt"/>
                <a:ea typeface="+mj-ea"/>
                <a:cs typeface="+mj-cs"/>
              </a:rPr>
              <a:t> nun </a:t>
            </a:r>
            <a:r>
              <a:rPr lang="en-US" sz="1800" kern="1200" dirty="0" err="1">
                <a:solidFill>
                  <a:schemeClr val="accent1"/>
                </a:solidFill>
                <a:latin typeface="+mj-lt"/>
                <a:ea typeface="+mj-ea"/>
                <a:cs typeface="+mj-cs"/>
              </a:rPr>
              <a:t>eine</a:t>
            </a:r>
            <a:r>
              <a:rPr lang="en-US" sz="1800" kern="1200" dirty="0">
                <a:solidFill>
                  <a:schemeClr val="accent1"/>
                </a:solidFill>
                <a:latin typeface="+mj-lt"/>
                <a:ea typeface="+mj-ea"/>
                <a:cs typeface="+mj-cs"/>
              </a:rPr>
              <a:t> super </a:t>
            </a:r>
            <a:r>
              <a:rPr lang="en-US" sz="1800" kern="1200" dirty="0" err="1">
                <a:solidFill>
                  <a:schemeClr val="accent1"/>
                </a:solidFill>
                <a:latin typeface="+mj-lt"/>
                <a:ea typeface="+mj-ea"/>
                <a:cs typeface="+mj-cs"/>
              </a:rPr>
              <a:t>erfahrene</a:t>
            </a:r>
            <a:r>
              <a:rPr lang="en-US" sz="1800" kern="1200" dirty="0">
                <a:solidFill>
                  <a:schemeClr val="accent1"/>
                </a:solidFill>
                <a:latin typeface="+mj-lt"/>
                <a:ea typeface="+mj-ea"/>
                <a:cs typeface="+mj-cs"/>
              </a:rPr>
              <a:t> Social Media </a:t>
            </a:r>
            <a:r>
              <a:rPr lang="en-US" sz="1800" kern="1200" dirty="0" err="1">
                <a:solidFill>
                  <a:schemeClr val="accent1"/>
                </a:solidFill>
                <a:latin typeface="+mj-lt"/>
                <a:ea typeface="+mj-ea"/>
                <a:cs typeface="+mj-cs"/>
              </a:rPr>
              <a:t>Expertin</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mit</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einem</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Faible</a:t>
            </a:r>
            <a:r>
              <a:rPr lang="en-US" sz="1800" kern="1200" dirty="0">
                <a:solidFill>
                  <a:schemeClr val="accent1"/>
                </a:solidFill>
                <a:latin typeface="+mj-lt"/>
                <a:ea typeface="+mj-ea"/>
                <a:cs typeface="+mj-cs"/>
              </a:rPr>
              <a:t> für </a:t>
            </a:r>
            <a:r>
              <a:rPr lang="en-US" sz="1800" kern="1200" dirty="0" err="1">
                <a:solidFill>
                  <a:schemeClr val="accent1"/>
                </a:solidFill>
                <a:latin typeface="+mj-lt"/>
                <a:ea typeface="+mj-ea"/>
                <a:cs typeface="+mj-cs"/>
              </a:rPr>
              <a:t>Kuba</a:t>
            </a:r>
            <a:r>
              <a:rPr lang="en-US" sz="1800" kern="1200" dirty="0">
                <a:solidFill>
                  <a:schemeClr val="accent1"/>
                </a:solidFill>
                <a:latin typeface="+mj-lt"/>
                <a:ea typeface="+mj-ea"/>
                <a:cs typeface="+mj-cs"/>
              </a:rPr>
              <a:t>. Bitte </a:t>
            </a:r>
            <a:r>
              <a:rPr lang="en-US" sz="1800" kern="1200" dirty="0" err="1">
                <a:solidFill>
                  <a:schemeClr val="accent1"/>
                </a:solidFill>
                <a:latin typeface="+mj-lt"/>
                <a:ea typeface="+mj-ea"/>
                <a:cs typeface="+mj-cs"/>
              </a:rPr>
              <a:t>schreibe</a:t>
            </a:r>
            <a:r>
              <a:rPr lang="en-US" sz="1800" kern="1200" dirty="0">
                <a:solidFill>
                  <a:schemeClr val="accent1"/>
                </a:solidFill>
                <a:latin typeface="+mj-lt"/>
                <a:ea typeface="+mj-ea"/>
                <a:cs typeface="+mj-cs"/>
              </a:rPr>
              <a:t> mir </a:t>
            </a:r>
            <a:r>
              <a:rPr lang="en-US" sz="1800" kern="1200" dirty="0" err="1">
                <a:solidFill>
                  <a:schemeClr val="accent1"/>
                </a:solidFill>
                <a:latin typeface="+mj-lt"/>
                <a:ea typeface="+mj-ea"/>
                <a:cs typeface="+mj-cs"/>
              </a:rPr>
              <a:t>einen</a:t>
            </a:r>
            <a:r>
              <a:rPr lang="en-US" sz="1800" kern="1200" dirty="0">
                <a:solidFill>
                  <a:schemeClr val="accent1"/>
                </a:solidFill>
                <a:latin typeface="+mj-lt"/>
                <a:ea typeface="+mj-ea"/>
                <a:cs typeface="+mj-cs"/>
              </a:rPr>
              <a:t> Post für </a:t>
            </a:r>
            <a:r>
              <a:rPr lang="en-US" sz="1800" kern="1200" dirty="0" err="1">
                <a:solidFill>
                  <a:schemeClr val="accent1"/>
                </a:solidFill>
                <a:latin typeface="+mj-lt"/>
                <a:ea typeface="+mj-ea"/>
                <a:cs typeface="+mj-cs"/>
              </a:rPr>
              <a:t>meine</a:t>
            </a:r>
            <a:r>
              <a:rPr lang="en-US" sz="1800" kern="1200" dirty="0">
                <a:solidFill>
                  <a:schemeClr val="accent1"/>
                </a:solidFill>
                <a:latin typeface="+mj-lt"/>
                <a:ea typeface="+mj-ea"/>
                <a:cs typeface="+mj-cs"/>
              </a:rPr>
              <a:t> Facebook-</a:t>
            </a:r>
            <a:r>
              <a:rPr lang="en-US" sz="1800" kern="1200" dirty="0" err="1">
                <a:solidFill>
                  <a:schemeClr val="accent1"/>
                </a:solidFill>
                <a:latin typeface="+mj-lt"/>
                <a:ea typeface="+mj-ea"/>
                <a:cs typeface="+mj-cs"/>
              </a:rPr>
              <a:t>Seite</a:t>
            </a:r>
            <a:r>
              <a:rPr lang="en-US" sz="1800" kern="1200" dirty="0">
                <a:solidFill>
                  <a:schemeClr val="accent1"/>
                </a:solidFill>
                <a:latin typeface="+mj-lt"/>
                <a:ea typeface="+mj-ea"/>
                <a:cs typeface="+mj-cs"/>
              </a:rPr>
              <a:t>, 2-3 </a:t>
            </a:r>
            <a:r>
              <a:rPr lang="en-US" sz="1800" kern="1200" dirty="0" err="1">
                <a:solidFill>
                  <a:schemeClr val="accent1"/>
                </a:solidFill>
                <a:latin typeface="+mj-lt"/>
                <a:ea typeface="+mj-ea"/>
                <a:cs typeface="+mj-cs"/>
              </a:rPr>
              <a:t>Sätze</a:t>
            </a:r>
            <a:r>
              <a:rPr lang="en-US" sz="1800" kern="1200" dirty="0">
                <a:solidFill>
                  <a:schemeClr val="accent1"/>
                </a:solidFill>
                <a:latin typeface="+mj-lt"/>
                <a:ea typeface="+mj-ea"/>
                <a:cs typeface="+mj-cs"/>
              </a:rPr>
              <a:t> lang, </a:t>
            </a:r>
            <a:r>
              <a:rPr lang="en-US" sz="1800" kern="1200" dirty="0" err="1">
                <a:solidFill>
                  <a:schemeClr val="accent1"/>
                </a:solidFill>
                <a:latin typeface="+mj-lt"/>
                <a:ea typeface="+mj-ea"/>
                <a:cs typeface="+mj-cs"/>
              </a:rPr>
              <a:t>warum</a:t>
            </a:r>
            <a:r>
              <a:rPr lang="en-US" sz="1800" kern="1200" dirty="0">
                <a:solidFill>
                  <a:schemeClr val="accent1"/>
                </a:solidFill>
                <a:latin typeface="+mj-lt"/>
                <a:ea typeface="+mj-ea"/>
                <a:cs typeface="+mj-cs"/>
              </a:rPr>
              <a:t> man Trinidad </a:t>
            </a:r>
            <a:r>
              <a:rPr lang="en-US" sz="1800" kern="1200" dirty="0" err="1">
                <a:solidFill>
                  <a:schemeClr val="accent1"/>
                </a:solidFill>
                <a:latin typeface="+mj-lt"/>
                <a:ea typeface="+mj-ea"/>
                <a:cs typeface="+mj-cs"/>
              </a:rPr>
              <a:t>besuchen</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sollte</a:t>
            </a:r>
            <a:r>
              <a:rPr lang="en-US" sz="1800" kern="1200" dirty="0">
                <a:solidFill>
                  <a:schemeClr val="accent1"/>
                </a:solidFill>
                <a:latin typeface="+mj-lt"/>
                <a:ea typeface="+mj-ea"/>
                <a:cs typeface="+mj-cs"/>
              </a:rPr>
              <a:t>. </a:t>
            </a:r>
            <a:r>
              <a:rPr lang="en-US" sz="1800" b="1" kern="1200" dirty="0" err="1">
                <a:solidFill>
                  <a:schemeClr val="accent1"/>
                </a:solidFill>
                <a:latin typeface="+mj-lt"/>
                <a:ea typeface="+mj-ea"/>
                <a:cs typeface="+mj-cs"/>
              </a:rPr>
              <a:t>Zielgruppe</a:t>
            </a:r>
            <a:r>
              <a:rPr lang="en-US" sz="1800" b="1" kern="1200" dirty="0">
                <a:solidFill>
                  <a:schemeClr val="accent1"/>
                </a:solidFill>
                <a:latin typeface="+mj-lt"/>
                <a:ea typeface="+mj-ea"/>
                <a:cs typeface="+mj-cs"/>
              </a:rPr>
              <a:t> </a:t>
            </a:r>
            <a:r>
              <a:rPr lang="en-US" sz="1800" b="1" kern="1200" dirty="0" err="1">
                <a:solidFill>
                  <a:schemeClr val="accent1"/>
                </a:solidFill>
                <a:latin typeface="+mj-lt"/>
                <a:ea typeface="+mj-ea"/>
                <a:cs typeface="+mj-cs"/>
              </a:rPr>
              <a:t>sind</a:t>
            </a:r>
            <a:r>
              <a:rPr lang="en-US" sz="1800" b="1" kern="1200" dirty="0">
                <a:solidFill>
                  <a:schemeClr val="accent1"/>
                </a:solidFill>
                <a:latin typeface="+mj-lt"/>
                <a:ea typeface="+mj-ea"/>
                <a:cs typeface="+mj-cs"/>
              </a:rPr>
              <a:t> </a:t>
            </a:r>
            <a:r>
              <a:rPr lang="en-US" sz="1800" b="1" kern="1200" dirty="0" err="1">
                <a:solidFill>
                  <a:schemeClr val="accent1"/>
                </a:solidFill>
                <a:latin typeface="+mj-lt"/>
                <a:ea typeface="+mj-ea"/>
                <a:cs typeface="+mj-cs"/>
              </a:rPr>
              <a:t>Rentner-Ehepaare</a:t>
            </a:r>
            <a:r>
              <a:rPr lang="en-US" sz="1800" b="1" kern="1200" dirty="0">
                <a:solidFill>
                  <a:schemeClr val="accent1"/>
                </a:solidFill>
                <a:latin typeface="+mj-lt"/>
                <a:ea typeface="+mj-ea"/>
                <a:cs typeface="+mj-cs"/>
              </a:rPr>
              <a:t> ab 60.</a:t>
            </a:r>
          </a:p>
        </p:txBody>
      </p:sp>
      <p:pic>
        <p:nvPicPr>
          <p:cNvPr id="5" name="Inhaltsplatzhalter 4">
            <a:extLst>
              <a:ext uri="{FF2B5EF4-FFF2-40B4-BE49-F238E27FC236}">
                <a16:creationId xmlns:a16="http://schemas.microsoft.com/office/drawing/2014/main" id="{A818158D-4FE2-CAE4-75B8-6E32F8E82959}"/>
              </a:ext>
            </a:extLst>
          </p:cNvPr>
          <p:cNvPicPr>
            <a:picLocks noGrp="1" noChangeAspect="1"/>
          </p:cNvPicPr>
          <p:nvPr>
            <p:ph idx="4294967295"/>
          </p:nvPr>
        </p:nvPicPr>
        <p:blipFill>
          <a:blip r:embed="rId2"/>
          <a:stretch>
            <a:fillRect/>
          </a:stretch>
        </p:blipFill>
        <p:spPr>
          <a:xfrm>
            <a:off x="985968" y="2886868"/>
            <a:ext cx="8288033" cy="1346804"/>
          </a:xfrm>
          <a:prstGeom prst="rect">
            <a:avLst/>
          </a:prstGeom>
        </p:spPr>
      </p:pic>
    </p:spTree>
    <p:extLst>
      <p:ext uri="{BB962C8B-B14F-4D97-AF65-F5344CB8AC3E}">
        <p14:creationId xmlns:p14="http://schemas.microsoft.com/office/powerpoint/2010/main" val="2405541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8">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4" name="Isosceles Triangle 1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5"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7"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8" name="Isosceles Triangle 1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9" name="Isosceles Triangle 1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1B6E697E-A1EF-8023-D969-283E5946D280}"/>
              </a:ext>
            </a:extLst>
          </p:cNvPr>
          <p:cNvSpPr>
            <a:spLocks noGrp="1"/>
          </p:cNvSpPr>
          <p:nvPr>
            <p:ph type="title"/>
          </p:nvPr>
        </p:nvSpPr>
        <p:spPr>
          <a:xfrm>
            <a:off x="985969" y="4553712"/>
            <a:ext cx="8288032" cy="1096316"/>
          </a:xfrm>
        </p:spPr>
        <p:txBody>
          <a:bodyPr vert="horz" lIns="91440" tIns="45720" rIns="91440" bIns="45720" rtlCol="0" anchor="b">
            <a:normAutofit/>
          </a:bodyPr>
          <a:lstStyle/>
          <a:p>
            <a:pPr algn="ctr">
              <a:lnSpc>
                <a:spcPct val="90000"/>
              </a:lnSpc>
            </a:pPr>
            <a:r>
              <a:rPr lang="en-US" sz="1800" kern="1200" dirty="0">
                <a:solidFill>
                  <a:schemeClr val="accent1"/>
                </a:solidFill>
                <a:latin typeface="+mj-lt"/>
                <a:ea typeface="+mj-ea"/>
                <a:cs typeface="+mj-cs"/>
              </a:rPr>
              <a:t>Du </a:t>
            </a:r>
            <a:r>
              <a:rPr lang="en-US" sz="1800" kern="1200" dirty="0" err="1">
                <a:solidFill>
                  <a:schemeClr val="accent1"/>
                </a:solidFill>
                <a:latin typeface="+mj-lt"/>
                <a:ea typeface="+mj-ea"/>
                <a:cs typeface="+mj-cs"/>
              </a:rPr>
              <a:t>bist</a:t>
            </a:r>
            <a:r>
              <a:rPr lang="en-US" sz="1800" kern="1200" dirty="0">
                <a:solidFill>
                  <a:schemeClr val="accent1"/>
                </a:solidFill>
                <a:latin typeface="+mj-lt"/>
                <a:ea typeface="+mj-ea"/>
                <a:cs typeface="+mj-cs"/>
              </a:rPr>
              <a:t> nun </a:t>
            </a:r>
            <a:r>
              <a:rPr lang="en-US" sz="1800" kern="1200" dirty="0" err="1">
                <a:solidFill>
                  <a:schemeClr val="accent1"/>
                </a:solidFill>
                <a:latin typeface="+mj-lt"/>
                <a:ea typeface="+mj-ea"/>
                <a:cs typeface="+mj-cs"/>
              </a:rPr>
              <a:t>eine</a:t>
            </a:r>
            <a:r>
              <a:rPr lang="en-US" sz="1800" kern="1200" dirty="0">
                <a:solidFill>
                  <a:schemeClr val="accent1"/>
                </a:solidFill>
                <a:latin typeface="+mj-lt"/>
                <a:ea typeface="+mj-ea"/>
                <a:cs typeface="+mj-cs"/>
              </a:rPr>
              <a:t> super </a:t>
            </a:r>
            <a:r>
              <a:rPr lang="en-US" sz="1800" kern="1200" dirty="0" err="1">
                <a:solidFill>
                  <a:schemeClr val="accent1"/>
                </a:solidFill>
                <a:latin typeface="+mj-lt"/>
                <a:ea typeface="+mj-ea"/>
                <a:cs typeface="+mj-cs"/>
              </a:rPr>
              <a:t>erfahrene</a:t>
            </a:r>
            <a:r>
              <a:rPr lang="en-US" sz="1800" kern="1200" dirty="0">
                <a:solidFill>
                  <a:schemeClr val="accent1"/>
                </a:solidFill>
                <a:latin typeface="+mj-lt"/>
                <a:ea typeface="+mj-ea"/>
                <a:cs typeface="+mj-cs"/>
              </a:rPr>
              <a:t> Social Media </a:t>
            </a:r>
            <a:r>
              <a:rPr lang="en-US" sz="1800" kern="1200" dirty="0" err="1">
                <a:solidFill>
                  <a:schemeClr val="accent1"/>
                </a:solidFill>
                <a:latin typeface="+mj-lt"/>
                <a:ea typeface="+mj-ea"/>
                <a:cs typeface="+mj-cs"/>
              </a:rPr>
              <a:t>Expertin</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mit</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einem</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Faible</a:t>
            </a:r>
            <a:r>
              <a:rPr lang="en-US" sz="1800" kern="1200" dirty="0">
                <a:solidFill>
                  <a:schemeClr val="accent1"/>
                </a:solidFill>
                <a:latin typeface="+mj-lt"/>
                <a:ea typeface="+mj-ea"/>
                <a:cs typeface="+mj-cs"/>
              </a:rPr>
              <a:t> für </a:t>
            </a:r>
            <a:r>
              <a:rPr lang="en-US" sz="1800" kern="1200" dirty="0" err="1">
                <a:solidFill>
                  <a:schemeClr val="accent1"/>
                </a:solidFill>
                <a:latin typeface="+mj-lt"/>
                <a:ea typeface="+mj-ea"/>
                <a:cs typeface="+mj-cs"/>
              </a:rPr>
              <a:t>Kuba</a:t>
            </a:r>
            <a:r>
              <a:rPr lang="en-US" sz="1800" kern="1200" dirty="0">
                <a:solidFill>
                  <a:schemeClr val="accent1"/>
                </a:solidFill>
                <a:latin typeface="+mj-lt"/>
                <a:ea typeface="+mj-ea"/>
                <a:cs typeface="+mj-cs"/>
              </a:rPr>
              <a:t>. Bitte </a:t>
            </a:r>
            <a:r>
              <a:rPr lang="en-US" sz="1800" kern="1200" dirty="0" err="1">
                <a:solidFill>
                  <a:schemeClr val="accent1"/>
                </a:solidFill>
                <a:latin typeface="+mj-lt"/>
                <a:ea typeface="+mj-ea"/>
                <a:cs typeface="+mj-cs"/>
              </a:rPr>
              <a:t>schreibe</a:t>
            </a:r>
            <a:r>
              <a:rPr lang="en-US" sz="1800" kern="1200" dirty="0">
                <a:solidFill>
                  <a:schemeClr val="accent1"/>
                </a:solidFill>
                <a:latin typeface="+mj-lt"/>
                <a:ea typeface="+mj-ea"/>
                <a:cs typeface="+mj-cs"/>
              </a:rPr>
              <a:t> mir </a:t>
            </a:r>
            <a:r>
              <a:rPr lang="en-US" sz="1800" kern="1200" dirty="0" err="1">
                <a:solidFill>
                  <a:schemeClr val="accent1"/>
                </a:solidFill>
                <a:latin typeface="+mj-lt"/>
                <a:ea typeface="+mj-ea"/>
                <a:cs typeface="+mj-cs"/>
              </a:rPr>
              <a:t>einen</a:t>
            </a:r>
            <a:r>
              <a:rPr lang="en-US" sz="1800" kern="1200" dirty="0">
                <a:solidFill>
                  <a:schemeClr val="accent1"/>
                </a:solidFill>
                <a:latin typeface="+mj-lt"/>
                <a:ea typeface="+mj-ea"/>
                <a:cs typeface="+mj-cs"/>
              </a:rPr>
              <a:t> Post für </a:t>
            </a:r>
            <a:r>
              <a:rPr lang="en-US" sz="1800" kern="1200" dirty="0" err="1">
                <a:solidFill>
                  <a:schemeClr val="accent1"/>
                </a:solidFill>
                <a:latin typeface="+mj-lt"/>
                <a:ea typeface="+mj-ea"/>
                <a:cs typeface="+mj-cs"/>
              </a:rPr>
              <a:t>meine</a:t>
            </a:r>
            <a:r>
              <a:rPr lang="en-US" sz="1800" kern="1200" dirty="0">
                <a:solidFill>
                  <a:schemeClr val="accent1"/>
                </a:solidFill>
                <a:latin typeface="+mj-lt"/>
                <a:ea typeface="+mj-ea"/>
                <a:cs typeface="+mj-cs"/>
              </a:rPr>
              <a:t> Facebook-</a:t>
            </a:r>
            <a:r>
              <a:rPr lang="en-US" sz="1800" kern="1200" dirty="0" err="1">
                <a:solidFill>
                  <a:schemeClr val="accent1"/>
                </a:solidFill>
                <a:latin typeface="+mj-lt"/>
                <a:ea typeface="+mj-ea"/>
                <a:cs typeface="+mj-cs"/>
              </a:rPr>
              <a:t>Seite</a:t>
            </a:r>
            <a:r>
              <a:rPr lang="en-US" sz="1800" kern="1200" dirty="0">
                <a:solidFill>
                  <a:schemeClr val="accent1"/>
                </a:solidFill>
                <a:latin typeface="+mj-lt"/>
                <a:ea typeface="+mj-ea"/>
                <a:cs typeface="+mj-cs"/>
              </a:rPr>
              <a:t>, 2-3 </a:t>
            </a:r>
            <a:r>
              <a:rPr lang="en-US" sz="1800" kern="1200" dirty="0" err="1">
                <a:solidFill>
                  <a:schemeClr val="accent1"/>
                </a:solidFill>
                <a:latin typeface="+mj-lt"/>
                <a:ea typeface="+mj-ea"/>
                <a:cs typeface="+mj-cs"/>
              </a:rPr>
              <a:t>Sätze</a:t>
            </a:r>
            <a:r>
              <a:rPr lang="en-US" sz="1800" kern="1200" dirty="0">
                <a:solidFill>
                  <a:schemeClr val="accent1"/>
                </a:solidFill>
                <a:latin typeface="+mj-lt"/>
                <a:ea typeface="+mj-ea"/>
                <a:cs typeface="+mj-cs"/>
              </a:rPr>
              <a:t> lang, </a:t>
            </a:r>
            <a:r>
              <a:rPr lang="en-US" sz="1800" kern="1200" dirty="0" err="1">
                <a:solidFill>
                  <a:schemeClr val="accent1"/>
                </a:solidFill>
                <a:latin typeface="+mj-lt"/>
                <a:ea typeface="+mj-ea"/>
                <a:cs typeface="+mj-cs"/>
              </a:rPr>
              <a:t>warum</a:t>
            </a:r>
            <a:r>
              <a:rPr lang="en-US" sz="1800" kern="1200" dirty="0">
                <a:solidFill>
                  <a:schemeClr val="accent1"/>
                </a:solidFill>
                <a:latin typeface="+mj-lt"/>
                <a:ea typeface="+mj-ea"/>
                <a:cs typeface="+mj-cs"/>
              </a:rPr>
              <a:t> man Trinidad </a:t>
            </a:r>
            <a:r>
              <a:rPr lang="en-US" sz="1800" kern="1200" dirty="0" err="1">
                <a:solidFill>
                  <a:schemeClr val="accent1"/>
                </a:solidFill>
                <a:latin typeface="+mj-lt"/>
                <a:ea typeface="+mj-ea"/>
                <a:cs typeface="+mj-cs"/>
              </a:rPr>
              <a:t>besuchen</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sollte</a:t>
            </a:r>
            <a:r>
              <a:rPr lang="en-US" sz="1800" kern="1200" dirty="0">
                <a:solidFill>
                  <a:schemeClr val="accent1"/>
                </a:solidFill>
                <a:latin typeface="+mj-lt"/>
                <a:ea typeface="+mj-ea"/>
                <a:cs typeface="+mj-cs"/>
              </a:rPr>
              <a:t>. </a:t>
            </a:r>
            <a:r>
              <a:rPr lang="en-US" sz="1800" b="1" kern="1200" dirty="0" err="1">
                <a:solidFill>
                  <a:schemeClr val="accent1"/>
                </a:solidFill>
                <a:latin typeface="+mj-lt"/>
                <a:ea typeface="+mj-ea"/>
                <a:cs typeface="+mj-cs"/>
              </a:rPr>
              <a:t>Zielgruppe</a:t>
            </a:r>
            <a:r>
              <a:rPr lang="en-US" sz="1800" b="1" kern="1200" dirty="0">
                <a:solidFill>
                  <a:schemeClr val="accent1"/>
                </a:solidFill>
                <a:latin typeface="+mj-lt"/>
                <a:ea typeface="+mj-ea"/>
                <a:cs typeface="+mj-cs"/>
              </a:rPr>
              <a:t> </a:t>
            </a:r>
            <a:r>
              <a:rPr lang="en-US" sz="1800" b="1" kern="1200" dirty="0" err="1">
                <a:solidFill>
                  <a:schemeClr val="accent1"/>
                </a:solidFill>
                <a:latin typeface="+mj-lt"/>
                <a:ea typeface="+mj-ea"/>
                <a:cs typeface="+mj-cs"/>
              </a:rPr>
              <a:t>sind</a:t>
            </a:r>
            <a:r>
              <a:rPr lang="en-US" sz="1800" b="1" kern="1200" dirty="0">
                <a:solidFill>
                  <a:schemeClr val="accent1"/>
                </a:solidFill>
                <a:latin typeface="+mj-lt"/>
                <a:ea typeface="+mj-ea"/>
                <a:cs typeface="+mj-cs"/>
              </a:rPr>
              <a:t> </a:t>
            </a:r>
            <a:r>
              <a:rPr lang="en-US" sz="1800" b="1" kern="1200" dirty="0" err="1">
                <a:solidFill>
                  <a:schemeClr val="accent1"/>
                </a:solidFill>
                <a:latin typeface="+mj-lt"/>
                <a:ea typeface="+mj-ea"/>
                <a:cs typeface="+mj-cs"/>
              </a:rPr>
              <a:t>junge</a:t>
            </a:r>
            <a:r>
              <a:rPr lang="en-US" sz="1800" b="1" kern="1200" dirty="0">
                <a:solidFill>
                  <a:schemeClr val="accent1"/>
                </a:solidFill>
                <a:latin typeface="+mj-lt"/>
                <a:ea typeface="+mj-ea"/>
                <a:cs typeface="+mj-cs"/>
              </a:rPr>
              <a:t> Backpacker.</a:t>
            </a:r>
          </a:p>
        </p:txBody>
      </p:sp>
      <p:pic>
        <p:nvPicPr>
          <p:cNvPr id="4" name="Grafik 3">
            <a:extLst>
              <a:ext uri="{FF2B5EF4-FFF2-40B4-BE49-F238E27FC236}">
                <a16:creationId xmlns:a16="http://schemas.microsoft.com/office/drawing/2014/main" id="{9CC0E8D6-158B-FE53-20B1-524B6BAE3A2E}"/>
              </a:ext>
            </a:extLst>
          </p:cNvPr>
          <p:cNvPicPr>
            <a:picLocks noChangeAspect="1"/>
          </p:cNvPicPr>
          <p:nvPr/>
        </p:nvPicPr>
        <p:blipFill>
          <a:blip r:embed="rId2"/>
          <a:stretch>
            <a:fillRect/>
          </a:stretch>
        </p:blipFill>
        <p:spPr>
          <a:xfrm>
            <a:off x="985968" y="2886868"/>
            <a:ext cx="8288033" cy="1346804"/>
          </a:xfrm>
          <a:prstGeom prst="rect">
            <a:avLst/>
          </a:prstGeom>
        </p:spPr>
      </p:pic>
    </p:spTree>
    <p:extLst>
      <p:ext uri="{BB962C8B-B14F-4D97-AF65-F5344CB8AC3E}">
        <p14:creationId xmlns:p14="http://schemas.microsoft.com/office/powerpoint/2010/main" val="1691738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4" name="Grafik 3" descr="Ein Bild, das Roboter, Cartoon, Entwurf enthält.&#10;&#10;Automatisch generierte Beschreibung">
            <a:extLst>
              <a:ext uri="{FF2B5EF4-FFF2-40B4-BE49-F238E27FC236}">
                <a16:creationId xmlns:a16="http://schemas.microsoft.com/office/drawing/2014/main" id="{ABB9EA58-5071-341E-FF3A-48E8BF4DB9DF}"/>
              </a:ext>
            </a:extLst>
          </p:cNvPr>
          <p:cNvPicPr>
            <a:picLocks noChangeAspect="1"/>
          </p:cNvPicPr>
          <p:nvPr/>
        </p:nvPicPr>
        <p:blipFill rotWithShape="1">
          <a:blip r:embed="rId2">
            <a:extLst>
              <a:ext uri="{28A0092B-C50C-407E-A947-70E740481C1C}">
                <a14:useLocalDpi xmlns:a14="http://schemas.microsoft.com/office/drawing/2010/main" val="0"/>
              </a:ext>
            </a:extLst>
          </a:blip>
          <a:srcRect l="184" t="2414" r="10424" b="667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el 1">
            <a:extLst>
              <a:ext uri="{FF2B5EF4-FFF2-40B4-BE49-F238E27FC236}">
                <a16:creationId xmlns:a16="http://schemas.microsoft.com/office/drawing/2014/main" id="{19B3A68A-9EF3-8801-9B1F-0B17E8FC876E}"/>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r>
              <a:rPr lang="en-US" sz="5400" dirty="0"/>
              <a:t>3.</a:t>
            </a:r>
            <a:br>
              <a:rPr lang="en-US" sz="5400" dirty="0"/>
            </a:br>
            <a:r>
              <a:rPr lang="en-US" sz="5400" dirty="0" err="1"/>
              <a:t>Schreibstil</a:t>
            </a:r>
            <a:endParaRPr lang="en-US" sz="5400" dirty="0"/>
          </a:p>
        </p:txBody>
      </p:sp>
      <p:sp>
        <p:nvSpPr>
          <p:cNvPr id="5" name="Textplatzhalter 4">
            <a:extLst>
              <a:ext uri="{FF2B5EF4-FFF2-40B4-BE49-F238E27FC236}">
                <a16:creationId xmlns:a16="http://schemas.microsoft.com/office/drawing/2014/main" id="{CA1A529C-8583-9799-BB7E-1073ED97B88A}"/>
              </a:ext>
            </a:extLst>
          </p:cNvPr>
          <p:cNvSpPr>
            <a:spLocks noGrp="1"/>
          </p:cNvSpPr>
          <p:nvPr>
            <p:ph type="body" idx="1"/>
          </p:nvPr>
        </p:nvSpPr>
        <p:spPr>
          <a:xfrm>
            <a:off x="5380563" y="4050833"/>
            <a:ext cx="3893440" cy="1096899"/>
          </a:xfrm>
        </p:spPr>
        <p:txBody>
          <a:bodyPr vert="horz" lIns="91440" tIns="45720" rIns="91440" bIns="45720" rtlCol="0" anchor="t">
            <a:normAutofit/>
          </a:bodyPr>
          <a:lstStyle/>
          <a:p>
            <a:pPr algn="r"/>
            <a:endParaRPr lang="en-US" sz="1800"/>
          </a:p>
        </p:txBody>
      </p:sp>
    </p:spTree>
    <p:extLst>
      <p:ext uri="{BB962C8B-B14F-4D97-AF65-F5344CB8AC3E}">
        <p14:creationId xmlns:p14="http://schemas.microsoft.com/office/powerpoint/2010/main" val="4166892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fik 6" descr="Ein Bild, das Helm, draußen, Himmel, Kleidung enthält.&#10;&#10;Automatisch generierte Beschreibung">
            <a:extLst>
              <a:ext uri="{FF2B5EF4-FFF2-40B4-BE49-F238E27FC236}">
                <a16:creationId xmlns:a16="http://schemas.microsoft.com/office/drawing/2014/main" id="{886011AF-9D5A-239F-AABA-5EC28960C360}"/>
              </a:ext>
            </a:extLst>
          </p:cNvPr>
          <p:cNvPicPr>
            <a:picLocks noChangeAspect="1"/>
          </p:cNvPicPr>
          <p:nvPr/>
        </p:nvPicPr>
        <p:blipFill rotWithShape="1">
          <a:blip r:embed="rId2">
            <a:extLst>
              <a:ext uri="{28A0092B-C50C-407E-A947-70E740481C1C}">
                <a14:useLocalDpi xmlns:a14="http://schemas.microsoft.com/office/drawing/2010/main" val="0"/>
              </a:ext>
            </a:extLst>
          </a:blip>
          <a:srcRect t="3966" r="-2" b="946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BA9B0A13-10E6-FECF-828C-B87B9AB2C058}"/>
              </a:ext>
            </a:extLst>
          </p:cNvPr>
          <p:cNvSpPr>
            <a:spLocks noGrp="1"/>
          </p:cNvSpPr>
          <p:nvPr>
            <p:ph type="title"/>
          </p:nvPr>
        </p:nvSpPr>
        <p:spPr>
          <a:xfrm>
            <a:off x="677333" y="609600"/>
            <a:ext cx="3851123" cy="1320800"/>
          </a:xfrm>
        </p:spPr>
        <p:txBody>
          <a:bodyPr>
            <a:normAutofit/>
          </a:bodyPr>
          <a:lstStyle/>
          <a:p>
            <a:endParaRPr lang="de-DE" dirty="0"/>
          </a:p>
        </p:txBody>
      </p:sp>
      <p:sp>
        <p:nvSpPr>
          <p:cNvPr id="3" name="Inhaltsplatzhalter 2">
            <a:extLst>
              <a:ext uri="{FF2B5EF4-FFF2-40B4-BE49-F238E27FC236}">
                <a16:creationId xmlns:a16="http://schemas.microsoft.com/office/drawing/2014/main" id="{1947BAFA-A98F-6942-1F47-7F13EF3CE9F6}"/>
              </a:ext>
            </a:extLst>
          </p:cNvPr>
          <p:cNvSpPr>
            <a:spLocks noGrp="1"/>
          </p:cNvSpPr>
          <p:nvPr>
            <p:ph idx="1"/>
          </p:nvPr>
        </p:nvSpPr>
        <p:spPr>
          <a:xfrm>
            <a:off x="677334" y="2160589"/>
            <a:ext cx="3851122" cy="3880773"/>
          </a:xfrm>
        </p:spPr>
        <p:txBody>
          <a:bodyPr>
            <a:normAutofit/>
          </a:bodyPr>
          <a:lstStyle/>
          <a:p>
            <a:r>
              <a:rPr lang="de-DE" sz="2200" dirty="0"/>
              <a:t>Werberisch, </a:t>
            </a:r>
          </a:p>
          <a:p>
            <a:r>
              <a:rPr lang="de-DE" sz="2200" dirty="0"/>
              <a:t>Traurig, </a:t>
            </a:r>
          </a:p>
          <a:p>
            <a:r>
              <a:rPr lang="de-DE" sz="2200" dirty="0"/>
              <a:t>Überschwänglich,</a:t>
            </a:r>
          </a:p>
          <a:p>
            <a:r>
              <a:rPr lang="de-DE" sz="2200" dirty="0"/>
              <a:t>Akademisch,</a:t>
            </a:r>
          </a:p>
          <a:p>
            <a:r>
              <a:rPr lang="de-DE" sz="2200" dirty="0"/>
              <a:t>Peppig,</a:t>
            </a:r>
          </a:p>
          <a:p>
            <a:r>
              <a:rPr lang="de-DE" sz="2200" dirty="0"/>
              <a:t>Definition,</a:t>
            </a:r>
          </a:p>
          <a:p>
            <a:r>
              <a:rPr lang="de-DE" sz="2200" dirty="0"/>
              <a:t>Dialekt…</a:t>
            </a:r>
          </a:p>
          <a:p>
            <a:endParaRPr lang="de-DE" sz="2200" dirty="0"/>
          </a:p>
        </p:txBody>
      </p:sp>
      <p:cxnSp>
        <p:nvCxnSpPr>
          <p:cNvPr id="34" name="Straight Connector 3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1529872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E6064547-9A0B-8DDC-E33E-960FC3A9AA8B}"/>
              </a:ext>
            </a:extLst>
          </p:cNvPr>
          <p:cNvSpPr>
            <a:spLocks noGrp="1"/>
          </p:cNvSpPr>
          <p:nvPr>
            <p:ph type="title"/>
          </p:nvPr>
        </p:nvSpPr>
        <p:spPr>
          <a:xfrm>
            <a:off x="966765" y="4769504"/>
            <a:ext cx="8288032" cy="1793300"/>
          </a:xfrm>
        </p:spPr>
        <p:txBody>
          <a:bodyPr vert="horz" lIns="91440" tIns="45720" rIns="91440" bIns="45720" rtlCol="0" anchor="b">
            <a:normAutofit/>
          </a:bodyPr>
          <a:lstStyle/>
          <a:p>
            <a:pPr>
              <a:lnSpc>
                <a:spcPct val="90000"/>
              </a:lnSpc>
            </a:pPr>
            <a:r>
              <a:rPr lang="en-US" sz="1800" kern="1200" dirty="0">
                <a:solidFill>
                  <a:schemeClr val="accent1"/>
                </a:solidFill>
                <a:latin typeface="+mj-lt"/>
                <a:ea typeface="+mj-ea"/>
                <a:cs typeface="+mj-cs"/>
              </a:rPr>
              <a:t>Du </a:t>
            </a:r>
            <a:r>
              <a:rPr lang="en-US" sz="1800" kern="1200" dirty="0" err="1">
                <a:solidFill>
                  <a:schemeClr val="accent1"/>
                </a:solidFill>
                <a:latin typeface="+mj-lt"/>
                <a:ea typeface="+mj-ea"/>
                <a:cs typeface="+mj-cs"/>
              </a:rPr>
              <a:t>bist</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ein</a:t>
            </a:r>
            <a:r>
              <a:rPr lang="en-US" sz="1800" kern="1200" dirty="0">
                <a:solidFill>
                  <a:schemeClr val="accent1"/>
                </a:solidFill>
                <a:latin typeface="+mj-lt"/>
                <a:ea typeface="+mj-ea"/>
                <a:cs typeface="+mj-cs"/>
              </a:rPr>
              <a:t> Startup-</a:t>
            </a:r>
            <a:r>
              <a:rPr lang="en-US" sz="1800" kern="1200" dirty="0" err="1">
                <a:solidFill>
                  <a:schemeClr val="accent1"/>
                </a:solidFill>
                <a:latin typeface="+mj-lt"/>
                <a:ea typeface="+mj-ea"/>
                <a:cs typeface="+mj-cs"/>
              </a:rPr>
              <a:t>Gründer</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mit</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viel</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Erfahrung</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im</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Schreiben</a:t>
            </a:r>
            <a:r>
              <a:rPr lang="en-US" sz="1800" kern="1200" dirty="0">
                <a:solidFill>
                  <a:schemeClr val="accent1"/>
                </a:solidFill>
                <a:latin typeface="+mj-lt"/>
                <a:ea typeface="+mj-ea"/>
                <a:cs typeface="+mj-cs"/>
              </a:rPr>
              <a:t> von </a:t>
            </a:r>
            <a:r>
              <a:rPr lang="en-US" sz="1800" kern="1200" dirty="0" err="1">
                <a:solidFill>
                  <a:schemeClr val="accent1"/>
                </a:solidFill>
                <a:latin typeface="+mj-lt"/>
                <a:ea typeface="+mj-ea"/>
                <a:cs typeface="+mj-cs"/>
              </a:rPr>
              <a:t>Businessplänen</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Schreibe</a:t>
            </a:r>
            <a:r>
              <a:rPr lang="en-US" sz="1800" kern="1200" dirty="0">
                <a:solidFill>
                  <a:schemeClr val="accent1"/>
                </a:solidFill>
                <a:latin typeface="+mj-lt"/>
                <a:ea typeface="+mj-ea"/>
                <a:cs typeface="+mj-cs"/>
              </a:rPr>
              <a:t> mir nun </a:t>
            </a:r>
            <a:r>
              <a:rPr lang="en-US" sz="1800" kern="1200" dirty="0" err="1">
                <a:solidFill>
                  <a:schemeClr val="accent1"/>
                </a:solidFill>
                <a:latin typeface="+mj-lt"/>
                <a:ea typeface="+mj-ea"/>
                <a:cs typeface="+mj-cs"/>
              </a:rPr>
              <a:t>eine</a:t>
            </a:r>
            <a:r>
              <a:rPr lang="en-US" sz="1800" kern="1200" dirty="0">
                <a:solidFill>
                  <a:schemeClr val="accent1"/>
                </a:solidFill>
                <a:latin typeface="+mj-lt"/>
                <a:ea typeface="+mj-ea"/>
                <a:cs typeface="+mj-cs"/>
              </a:rPr>
              <a:t> Executive Summary für </a:t>
            </a:r>
            <a:r>
              <a:rPr lang="en-US" sz="1800" kern="1200" dirty="0" err="1">
                <a:solidFill>
                  <a:schemeClr val="accent1"/>
                </a:solidFill>
                <a:latin typeface="+mj-lt"/>
                <a:ea typeface="+mj-ea"/>
                <a:cs typeface="+mj-cs"/>
              </a:rPr>
              <a:t>einen</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Businessplan</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eines</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Unternehmens</a:t>
            </a:r>
            <a:r>
              <a:rPr lang="en-US" sz="1800" kern="1200" dirty="0">
                <a:solidFill>
                  <a:schemeClr val="accent1"/>
                </a:solidFill>
                <a:latin typeface="+mj-lt"/>
                <a:ea typeface="+mj-ea"/>
                <a:cs typeface="+mj-cs"/>
              </a:rPr>
              <a:t>, das </a:t>
            </a:r>
            <a:r>
              <a:rPr lang="en-US" sz="1800" kern="1200" dirty="0" err="1">
                <a:solidFill>
                  <a:schemeClr val="accent1"/>
                </a:solidFill>
                <a:latin typeface="+mj-lt"/>
                <a:ea typeface="+mj-ea"/>
                <a:cs typeface="+mj-cs"/>
              </a:rPr>
              <a:t>teure</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Trockenblumengebinde</a:t>
            </a:r>
            <a:r>
              <a:rPr lang="en-US" sz="1800" kern="1200" dirty="0">
                <a:solidFill>
                  <a:schemeClr val="accent1"/>
                </a:solidFill>
                <a:latin typeface="+mj-lt"/>
                <a:ea typeface="+mj-ea"/>
                <a:cs typeface="+mj-cs"/>
              </a:rPr>
              <a:t> für </a:t>
            </a:r>
            <a:r>
              <a:rPr lang="en-US" sz="1800" kern="1200" dirty="0" err="1">
                <a:solidFill>
                  <a:schemeClr val="accent1"/>
                </a:solidFill>
                <a:latin typeface="+mj-lt"/>
                <a:ea typeface="+mj-ea"/>
                <a:cs typeface="+mj-cs"/>
              </a:rPr>
              <a:t>Anwaltspraxen</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über</a:t>
            </a:r>
            <a:r>
              <a:rPr lang="en-US" sz="1800" kern="1200" dirty="0">
                <a:solidFill>
                  <a:schemeClr val="accent1"/>
                </a:solidFill>
                <a:latin typeface="+mj-lt"/>
                <a:ea typeface="+mj-ea"/>
                <a:cs typeface="+mj-cs"/>
              </a:rPr>
              <a:t> das Internet </a:t>
            </a:r>
            <a:r>
              <a:rPr lang="en-US" sz="1800" kern="1200" dirty="0" err="1">
                <a:solidFill>
                  <a:schemeClr val="accent1"/>
                </a:solidFill>
                <a:latin typeface="+mj-lt"/>
                <a:ea typeface="+mj-ea"/>
                <a:cs typeface="+mj-cs"/>
              </a:rPr>
              <a:t>verkauft</a:t>
            </a:r>
            <a:r>
              <a:rPr lang="en-US" sz="1800" kern="1200" dirty="0">
                <a:solidFill>
                  <a:schemeClr val="accent1"/>
                </a:solidFill>
                <a:latin typeface="+mj-lt"/>
                <a:ea typeface="+mj-ea"/>
                <a:cs typeface="+mj-cs"/>
              </a:rPr>
              <a:t>. </a:t>
            </a:r>
            <a:r>
              <a:rPr lang="en-US" sz="1800" b="1" kern="1200" dirty="0" err="1">
                <a:solidFill>
                  <a:schemeClr val="accent1"/>
                </a:solidFill>
                <a:latin typeface="+mj-lt"/>
                <a:ea typeface="+mj-ea"/>
                <a:cs typeface="+mj-cs"/>
              </a:rPr>
              <a:t>Verwende</a:t>
            </a:r>
            <a:r>
              <a:rPr lang="en-US" sz="1800" b="1" kern="1200" dirty="0">
                <a:solidFill>
                  <a:schemeClr val="accent1"/>
                </a:solidFill>
                <a:latin typeface="+mj-lt"/>
                <a:ea typeface="+mj-ea"/>
                <a:cs typeface="+mj-cs"/>
              </a:rPr>
              <a:t> </a:t>
            </a:r>
            <a:r>
              <a:rPr lang="en-US" sz="1800" b="1" kern="1200" dirty="0" err="1">
                <a:solidFill>
                  <a:schemeClr val="accent1"/>
                </a:solidFill>
                <a:latin typeface="+mj-lt"/>
                <a:ea typeface="+mj-ea"/>
                <a:cs typeface="+mj-cs"/>
              </a:rPr>
              <a:t>dabei</a:t>
            </a:r>
            <a:r>
              <a:rPr lang="en-US" sz="1800" b="1" kern="1200" dirty="0">
                <a:solidFill>
                  <a:schemeClr val="accent1"/>
                </a:solidFill>
                <a:latin typeface="+mj-lt"/>
                <a:ea typeface="+mj-ea"/>
                <a:cs typeface="+mj-cs"/>
              </a:rPr>
              <a:t> </a:t>
            </a:r>
            <a:r>
              <a:rPr lang="en-US" sz="1800" b="1" kern="1200" dirty="0" err="1">
                <a:solidFill>
                  <a:schemeClr val="accent1"/>
                </a:solidFill>
                <a:latin typeface="+mj-lt"/>
                <a:ea typeface="+mj-ea"/>
                <a:cs typeface="+mj-cs"/>
              </a:rPr>
              <a:t>einen</a:t>
            </a:r>
            <a:r>
              <a:rPr lang="en-US" sz="1800" b="1" kern="1200" dirty="0">
                <a:solidFill>
                  <a:schemeClr val="accent1"/>
                </a:solidFill>
                <a:latin typeface="+mj-lt"/>
                <a:ea typeface="+mj-ea"/>
                <a:cs typeface="+mj-cs"/>
              </a:rPr>
              <a:t> </a:t>
            </a:r>
            <a:r>
              <a:rPr lang="en-US" sz="1800" b="1" kern="1200" dirty="0" err="1">
                <a:solidFill>
                  <a:schemeClr val="accent1"/>
                </a:solidFill>
                <a:latin typeface="+mj-lt"/>
                <a:ea typeface="+mj-ea"/>
                <a:cs typeface="+mj-cs"/>
              </a:rPr>
              <a:t>enthusiastischen</a:t>
            </a:r>
            <a:r>
              <a:rPr lang="en-US" sz="1800" b="1" kern="1200" dirty="0">
                <a:solidFill>
                  <a:schemeClr val="accent1"/>
                </a:solidFill>
                <a:latin typeface="+mj-lt"/>
                <a:ea typeface="+mj-ea"/>
                <a:cs typeface="+mj-cs"/>
              </a:rPr>
              <a:t> </a:t>
            </a:r>
            <a:r>
              <a:rPr lang="en-US" sz="1800" b="1" kern="1200" dirty="0" err="1">
                <a:solidFill>
                  <a:schemeClr val="accent1"/>
                </a:solidFill>
                <a:latin typeface="+mj-lt"/>
                <a:ea typeface="+mj-ea"/>
                <a:cs typeface="+mj-cs"/>
              </a:rPr>
              <a:t>Schreibstil</a:t>
            </a:r>
            <a:r>
              <a:rPr lang="en-US" sz="1800" b="1" kern="1200" dirty="0">
                <a:solidFill>
                  <a:schemeClr val="accent1"/>
                </a:solidFill>
                <a:latin typeface="+mj-lt"/>
                <a:ea typeface="+mj-ea"/>
                <a:cs typeface="+mj-cs"/>
              </a:rPr>
              <a:t>, der </a:t>
            </a:r>
            <a:r>
              <a:rPr lang="en-US" sz="1800" b="1" kern="1200" dirty="0" err="1">
                <a:solidFill>
                  <a:schemeClr val="accent1"/>
                </a:solidFill>
                <a:latin typeface="+mj-lt"/>
                <a:ea typeface="+mj-ea"/>
                <a:cs typeface="+mj-cs"/>
              </a:rPr>
              <a:t>einen</a:t>
            </a:r>
            <a:r>
              <a:rPr lang="en-US" sz="1800" b="1" kern="1200" dirty="0">
                <a:solidFill>
                  <a:schemeClr val="accent1"/>
                </a:solidFill>
                <a:latin typeface="+mj-lt"/>
                <a:ea typeface="+mj-ea"/>
                <a:cs typeface="+mj-cs"/>
              </a:rPr>
              <a:t> Venture Capitalist von </a:t>
            </a:r>
            <a:r>
              <a:rPr lang="en-US" sz="1800" b="1" kern="1200" dirty="0" err="1">
                <a:solidFill>
                  <a:schemeClr val="accent1"/>
                </a:solidFill>
                <a:latin typeface="+mj-lt"/>
                <a:ea typeface="+mj-ea"/>
                <a:cs typeface="+mj-cs"/>
              </a:rPr>
              <a:t>dieser</a:t>
            </a:r>
            <a:r>
              <a:rPr lang="en-US" sz="1800" b="1" kern="1200" dirty="0">
                <a:solidFill>
                  <a:schemeClr val="accent1"/>
                </a:solidFill>
                <a:latin typeface="+mj-lt"/>
                <a:ea typeface="+mj-ea"/>
                <a:cs typeface="+mj-cs"/>
              </a:rPr>
              <a:t> Idee </a:t>
            </a:r>
            <a:r>
              <a:rPr lang="en-US" sz="1800" b="1" kern="1200" dirty="0" err="1">
                <a:solidFill>
                  <a:schemeClr val="accent1"/>
                </a:solidFill>
                <a:latin typeface="+mj-lt"/>
                <a:ea typeface="+mj-ea"/>
                <a:cs typeface="+mj-cs"/>
              </a:rPr>
              <a:t>überzeugt</a:t>
            </a:r>
            <a:r>
              <a:rPr lang="en-US" sz="1800" b="1" kern="1200" dirty="0">
                <a:solidFill>
                  <a:schemeClr val="accent1"/>
                </a:solidFill>
                <a:latin typeface="+mj-lt"/>
                <a:ea typeface="+mj-ea"/>
                <a:cs typeface="+mj-cs"/>
              </a:rPr>
              <a:t>. </a:t>
            </a:r>
          </a:p>
        </p:txBody>
      </p:sp>
      <p:pic>
        <p:nvPicPr>
          <p:cNvPr id="5" name="Inhaltsplatzhalter 4">
            <a:extLst>
              <a:ext uri="{FF2B5EF4-FFF2-40B4-BE49-F238E27FC236}">
                <a16:creationId xmlns:a16="http://schemas.microsoft.com/office/drawing/2014/main" id="{526451EE-540A-000D-D7BD-7987C8F90A6F}"/>
              </a:ext>
            </a:extLst>
          </p:cNvPr>
          <p:cNvPicPr>
            <a:picLocks noGrp="1" noChangeAspect="1"/>
          </p:cNvPicPr>
          <p:nvPr>
            <p:ph idx="1"/>
          </p:nvPr>
        </p:nvPicPr>
        <p:blipFill>
          <a:blip r:embed="rId2"/>
          <a:stretch>
            <a:fillRect/>
          </a:stretch>
        </p:blipFill>
        <p:spPr>
          <a:xfrm>
            <a:off x="1066565" y="454471"/>
            <a:ext cx="7392658" cy="4269260"/>
          </a:xfrm>
          <a:prstGeom prst="rect">
            <a:avLst/>
          </a:prstGeom>
        </p:spPr>
      </p:pic>
    </p:spTree>
    <p:extLst>
      <p:ext uri="{BB962C8B-B14F-4D97-AF65-F5344CB8AC3E}">
        <p14:creationId xmlns:p14="http://schemas.microsoft.com/office/powerpoint/2010/main" val="2355787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Entwurf, Cartoon, Fiktive Gestalt, Fiktion enthält.&#10;&#10;Automatisch generierte Beschreibung">
            <a:extLst>
              <a:ext uri="{FF2B5EF4-FFF2-40B4-BE49-F238E27FC236}">
                <a16:creationId xmlns:a16="http://schemas.microsoft.com/office/drawing/2014/main" id="{3CC80924-D98D-8578-57EC-389177FE5D96}"/>
              </a:ext>
            </a:extLst>
          </p:cNvPr>
          <p:cNvPicPr>
            <a:picLocks noChangeAspect="1"/>
          </p:cNvPicPr>
          <p:nvPr/>
        </p:nvPicPr>
        <p:blipFill rotWithShape="1">
          <a:blip r:embed="rId2">
            <a:extLst>
              <a:ext uri="{28A0092B-C50C-407E-A947-70E740481C1C}">
                <a14:useLocalDpi xmlns:a14="http://schemas.microsoft.com/office/drawing/2010/main" val="0"/>
              </a:ext>
            </a:extLst>
          </a:blip>
          <a:srcRect l="5597" t="101" r="-38" b="18143"/>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0D6459BF-F120-5D86-CABC-49599DE41B4A}"/>
              </a:ext>
            </a:extLst>
          </p:cNvPr>
          <p:cNvSpPr>
            <a:spLocks noGrp="1"/>
          </p:cNvSpPr>
          <p:nvPr>
            <p:ph type="ctrTitle"/>
          </p:nvPr>
        </p:nvSpPr>
        <p:spPr>
          <a:xfrm>
            <a:off x="668867" y="1678666"/>
            <a:ext cx="4088190" cy="2369093"/>
          </a:xfrm>
        </p:spPr>
        <p:txBody>
          <a:bodyPr>
            <a:normAutofit/>
          </a:bodyPr>
          <a:lstStyle/>
          <a:p>
            <a:r>
              <a:rPr lang="de-DE" sz="4800" dirty="0"/>
              <a:t>4. </a:t>
            </a:r>
            <a:br>
              <a:rPr lang="de-DE" sz="4800" dirty="0"/>
            </a:br>
            <a:r>
              <a:rPr lang="de-DE" sz="4800" dirty="0"/>
              <a:t>Inhalte &amp; Textinput</a:t>
            </a:r>
          </a:p>
        </p:txBody>
      </p:sp>
      <p:sp>
        <p:nvSpPr>
          <p:cNvPr id="4" name="Untertitel 3">
            <a:extLst>
              <a:ext uri="{FF2B5EF4-FFF2-40B4-BE49-F238E27FC236}">
                <a16:creationId xmlns:a16="http://schemas.microsoft.com/office/drawing/2014/main" id="{39CD6AFC-02C5-0500-878F-D2C0E51E47F9}"/>
              </a:ext>
            </a:extLst>
          </p:cNvPr>
          <p:cNvSpPr>
            <a:spLocks noGrp="1"/>
          </p:cNvSpPr>
          <p:nvPr>
            <p:ph type="subTitle" idx="1"/>
          </p:nvPr>
        </p:nvSpPr>
        <p:spPr>
          <a:xfrm>
            <a:off x="677335" y="4050831"/>
            <a:ext cx="4079721" cy="1096901"/>
          </a:xfrm>
        </p:spPr>
        <p:txBody>
          <a:bodyPr>
            <a:normAutofit/>
          </a:bodyPr>
          <a:lstStyle/>
          <a:p>
            <a:endParaRPr lang="de-DE" sz="1600"/>
          </a:p>
        </p:txBody>
      </p:sp>
      <p:cxnSp>
        <p:nvCxnSpPr>
          <p:cNvPr id="10" name="Straight Connector 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2"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6"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161538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F01DC-C8A5-88DE-21B8-D10893AD61E0}"/>
              </a:ext>
            </a:extLst>
          </p:cNvPr>
          <p:cNvSpPr>
            <a:spLocks noGrp="1"/>
          </p:cNvSpPr>
          <p:nvPr>
            <p:ph type="title"/>
          </p:nvPr>
        </p:nvSpPr>
        <p:spPr>
          <a:xfrm>
            <a:off x="677334" y="609600"/>
            <a:ext cx="8596668" cy="1320800"/>
          </a:xfrm>
        </p:spPr>
        <p:txBody>
          <a:bodyPr anchor="t">
            <a:normAutofit/>
          </a:bodyPr>
          <a:lstStyle/>
          <a:p>
            <a:r>
              <a:rPr lang="de-DE"/>
              <a:t>Zusätzliche Inhalte / Textinput</a:t>
            </a:r>
          </a:p>
        </p:txBody>
      </p:sp>
      <p:sp>
        <p:nvSpPr>
          <p:cNvPr id="3" name="Inhaltsplatzhalter 2">
            <a:extLst>
              <a:ext uri="{FF2B5EF4-FFF2-40B4-BE49-F238E27FC236}">
                <a16:creationId xmlns:a16="http://schemas.microsoft.com/office/drawing/2014/main" id="{CEB8C315-FD53-C835-77B8-BEC2DD39A018}"/>
              </a:ext>
            </a:extLst>
          </p:cNvPr>
          <p:cNvSpPr>
            <a:spLocks noGrp="1"/>
          </p:cNvSpPr>
          <p:nvPr>
            <p:ph idx="1"/>
          </p:nvPr>
        </p:nvSpPr>
        <p:spPr>
          <a:xfrm>
            <a:off x="4063160" y="2160589"/>
            <a:ext cx="5207839" cy="3880773"/>
          </a:xfrm>
        </p:spPr>
        <p:txBody>
          <a:bodyPr>
            <a:normAutofit/>
          </a:bodyPr>
          <a:lstStyle/>
          <a:p>
            <a:r>
              <a:rPr lang="de-DE" dirty="0"/>
              <a:t>Hintergrundtext als Basis</a:t>
            </a:r>
          </a:p>
          <a:p>
            <a:r>
              <a:rPr lang="de-DE" dirty="0"/>
              <a:t>Beispiele für den Output (Hund – Pudel, Katze – Siamesisch, Meerschwein - ???)</a:t>
            </a:r>
          </a:p>
          <a:p>
            <a:r>
              <a:rPr lang="de-DE" dirty="0"/>
              <a:t>Redaktionelle Hinweise (Duze die </a:t>
            </a:r>
            <a:r>
              <a:rPr lang="de-DE" dirty="0" err="1"/>
              <a:t>Leser.innen</a:t>
            </a:r>
            <a:r>
              <a:rPr lang="de-DE" dirty="0"/>
              <a:t>)</a:t>
            </a:r>
          </a:p>
          <a:p>
            <a:r>
              <a:rPr lang="de-DE" dirty="0"/>
              <a:t>Anweisungen („Es ist wichtig, dass die Antwort nicht vage ist“ oder „Gib 3 Versionen des Posts aus“)</a:t>
            </a:r>
          </a:p>
        </p:txBody>
      </p:sp>
      <p:pic>
        <p:nvPicPr>
          <p:cNvPr id="7" name="Grafik 6" descr="Ein Bild, das Cartoon, Roboter, Entwurf, Rüstung enthält.&#10;&#10;Automatisch generierte Beschreibung">
            <a:extLst>
              <a:ext uri="{FF2B5EF4-FFF2-40B4-BE49-F238E27FC236}">
                <a16:creationId xmlns:a16="http://schemas.microsoft.com/office/drawing/2014/main" id="{82BFF043-8ADE-62FC-094C-9EBCC9D09250}"/>
              </a:ext>
            </a:extLst>
          </p:cNvPr>
          <p:cNvPicPr>
            <a:picLocks noChangeAspect="1"/>
          </p:cNvPicPr>
          <p:nvPr/>
        </p:nvPicPr>
        <p:blipFill rotWithShape="1">
          <a:blip r:embed="rId2">
            <a:extLst>
              <a:ext uri="{28A0092B-C50C-407E-A947-70E740481C1C}">
                <a14:useLocalDpi xmlns:a14="http://schemas.microsoft.com/office/drawing/2010/main" val="0"/>
              </a:ext>
            </a:extLst>
          </a:blip>
          <a:srcRect l="19003" r="1" b="1"/>
          <a:stretch/>
        </p:blipFill>
        <p:spPr>
          <a:xfrm>
            <a:off x="677334" y="2159331"/>
            <a:ext cx="3144597" cy="3882362"/>
          </a:xfrm>
          <a:prstGeom prst="rect">
            <a:avLst/>
          </a:prstGeom>
        </p:spPr>
      </p:pic>
    </p:spTree>
    <p:extLst>
      <p:ext uri="{BB962C8B-B14F-4D97-AF65-F5344CB8AC3E}">
        <p14:creationId xmlns:p14="http://schemas.microsoft.com/office/powerpoint/2010/main" val="2175710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BD5286D6-1E38-9411-47C3-BDBFE591B10F}"/>
              </a:ext>
            </a:extLst>
          </p:cNvPr>
          <p:cNvSpPr>
            <a:spLocks noGrp="1"/>
          </p:cNvSpPr>
          <p:nvPr>
            <p:ph type="title"/>
          </p:nvPr>
        </p:nvSpPr>
        <p:spPr>
          <a:xfrm>
            <a:off x="985969" y="4553712"/>
            <a:ext cx="8288032" cy="1096316"/>
          </a:xfrm>
        </p:spPr>
        <p:txBody>
          <a:bodyPr vert="horz" lIns="91440" tIns="45720" rIns="91440" bIns="45720" rtlCol="0" anchor="b">
            <a:normAutofit/>
          </a:bodyPr>
          <a:lstStyle/>
          <a:p>
            <a:pPr algn="ctr">
              <a:lnSpc>
                <a:spcPct val="90000"/>
              </a:lnSpc>
            </a:pPr>
            <a:r>
              <a:rPr lang="en-US" sz="1600" kern="1200">
                <a:solidFill>
                  <a:schemeClr val="accent1"/>
                </a:solidFill>
                <a:latin typeface="+mj-lt"/>
                <a:ea typeface="+mj-ea"/>
                <a:cs typeface="+mj-cs"/>
              </a:rPr>
              <a:t>Du bist jetzt eine erfahrene Social-Media- und LinkedIn-Expertin. Bitte hilf mir dabei, folgenden LinkedIn-Post peppiger zu schreiben: </a:t>
            </a:r>
            <a:r>
              <a:rPr lang="en-US" sz="1600" b="1" kern="1200">
                <a:solidFill>
                  <a:schemeClr val="accent1"/>
                </a:solidFill>
                <a:latin typeface="+mj-lt"/>
                <a:ea typeface="+mj-ea"/>
                <a:cs typeface="+mj-cs"/>
              </a:rPr>
              <a:t>Morgen trage ich auf der DeGUT vor, der Titel des Vortrags ist "Wie ihr ChatGPT für euer Marketing nutzt". </a:t>
            </a:r>
          </a:p>
        </p:txBody>
      </p:sp>
      <p:pic>
        <p:nvPicPr>
          <p:cNvPr id="5" name="Inhaltsplatzhalter 4" descr="Ein Bild, das Text, Screenshot, Schrift enthält.&#10;&#10;Automatisch generierte Beschreibung">
            <a:extLst>
              <a:ext uri="{FF2B5EF4-FFF2-40B4-BE49-F238E27FC236}">
                <a16:creationId xmlns:a16="http://schemas.microsoft.com/office/drawing/2014/main" id="{E19CF178-304B-8FA6-2142-6B269E53DAF5}"/>
              </a:ext>
            </a:extLst>
          </p:cNvPr>
          <p:cNvPicPr>
            <a:picLocks noGrp="1" noChangeAspect="1"/>
          </p:cNvPicPr>
          <p:nvPr>
            <p:ph idx="1"/>
          </p:nvPr>
        </p:nvPicPr>
        <p:blipFill>
          <a:blip r:embed="rId2"/>
          <a:stretch>
            <a:fillRect/>
          </a:stretch>
        </p:blipFill>
        <p:spPr>
          <a:xfrm>
            <a:off x="985968" y="1270700"/>
            <a:ext cx="8288033" cy="2962971"/>
          </a:xfrm>
          <a:prstGeom prst="rect">
            <a:avLst/>
          </a:prstGeom>
        </p:spPr>
      </p:pic>
      <p:sp>
        <p:nvSpPr>
          <p:cNvPr id="7" name="Textfeld 6">
            <a:extLst>
              <a:ext uri="{FF2B5EF4-FFF2-40B4-BE49-F238E27FC236}">
                <a16:creationId xmlns:a16="http://schemas.microsoft.com/office/drawing/2014/main" id="{530FE0B5-E3BE-6C2E-C2B2-7FA698577C68}"/>
              </a:ext>
            </a:extLst>
          </p:cNvPr>
          <p:cNvSpPr txBox="1"/>
          <p:nvPr/>
        </p:nvSpPr>
        <p:spPr>
          <a:xfrm>
            <a:off x="1100363" y="6122645"/>
            <a:ext cx="6100482" cy="369332"/>
          </a:xfrm>
          <a:prstGeom prst="rect">
            <a:avLst/>
          </a:prstGeom>
          <a:noFill/>
        </p:spPr>
        <p:txBody>
          <a:bodyPr wrap="square">
            <a:spAutoFit/>
          </a:bodyPr>
          <a:lstStyle/>
          <a:p>
            <a:r>
              <a:rPr lang="de-DE" b="1" dirty="0"/>
              <a:t>➡️ </a:t>
            </a:r>
            <a:r>
              <a:rPr lang="de-DE" b="1" dirty="0">
                <a:hlinkClick r:id="rId3"/>
              </a:rPr>
              <a:t>https://www.linkedin.com/in/dietmarfischer/</a:t>
            </a:r>
            <a:r>
              <a:rPr lang="de-DE" b="1" dirty="0"/>
              <a:t> </a:t>
            </a:r>
          </a:p>
        </p:txBody>
      </p:sp>
    </p:spTree>
    <p:extLst>
      <p:ext uri="{BB962C8B-B14F-4D97-AF65-F5344CB8AC3E}">
        <p14:creationId xmlns:p14="http://schemas.microsoft.com/office/powerpoint/2010/main" val="2555175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Roboter, Entwurf, Zeichnung, Cartoon enthält.&#10;&#10;Automatisch generierte Beschreibung">
            <a:extLst>
              <a:ext uri="{FF2B5EF4-FFF2-40B4-BE49-F238E27FC236}">
                <a16:creationId xmlns:a16="http://schemas.microsoft.com/office/drawing/2014/main" id="{C0A4C6CA-F21B-C684-65CA-D169D101738F}"/>
              </a:ext>
            </a:extLst>
          </p:cNvPr>
          <p:cNvPicPr>
            <a:picLocks noChangeAspect="1"/>
          </p:cNvPicPr>
          <p:nvPr/>
        </p:nvPicPr>
        <p:blipFill rotWithShape="1">
          <a:blip r:embed="rId2">
            <a:extLst>
              <a:ext uri="{28A0092B-C50C-407E-A947-70E740481C1C}">
                <a14:useLocalDpi xmlns:a14="http://schemas.microsoft.com/office/drawing/2010/main" val="0"/>
              </a:ext>
            </a:extLst>
          </a:blip>
          <a:srcRect l="1067" t="13764" r="8024" b="33706"/>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D54D19F2-A2E8-60B9-2898-1C7C4D3F2206}"/>
              </a:ext>
            </a:extLst>
          </p:cNvPr>
          <p:cNvSpPr>
            <a:spLocks noGrp="1"/>
          </p:cNvSpPr>
          <p:nvPr>
            <p:ph type="ctrTitle"/>
          </p:nvPr>
        </p:nvSpPr>
        <p:spPr>
          <a:xfrm>
            <a:off x="668867" y="1678666"/>
            <a:ext cx="4088190" cy="2369093"/>
          </a:xfrm>
        </p:spPr>
        <p:txBody>
          <a:bodyPr>
            <a:normAutofit/>
          </a:bodyPr>
          <a:lstStyle/>
          <a:p>
            <a:r>
              <a:rPr lang="de-DE" sz="4800" dirty="0"/>
              <a:t>5. </a:t>
            </a:r>
            <a:br>
              <a:rPr lang="de-DE" sz="4800" dirty="0"/>
            </a:br>
            <a:r>
              <a:rPr lang="de-DE" sz="4800" dirty="0"/>
              <a:t>Die Aufgabe</a:t>
            </a:r>
          </a:p>
        </p:txBody>
      </p:sp>
      <p:sp>
        <p:nvSpPr>
          <p:cNvPr id="4" name="Untertitel 3">
            <a:extLst>
              <a:ext uri="{FF2B5EF4-FFF2-40B4-BE49-F238E27FC236}">
                <a16:creationId xmlns:a16="http://schemas.microsoft.com/office/drawing/2014/main" id="{93BB372B-0BE8-E7DC-49BA-75E42E765011}"/>
              </a:ext>
            </a:extLst>
          </p:cNvPr>
          <p:cNvSpPr>
            <a:spLocks noGrp="1"/>
          </p:cNvSpPr>
          <p:nvPr>
            <p:ph type="subTitle" idx="1"/>
          </p:nvPr>
        </p:nvSpPr>
        <p:spPr>
          <a:xfrm>
            <a:off x="677335" y="4050831"/>
            <a:ext cx="4079721" cy="1096901"/>
          </a:xfrm>
        </p:spPr>
        <p:txBody>
          <a:bodyPr>
            <a:normAutofit/>
          </a:bodyPr>
          <a:lstStyle/>
          <a:p>
            <a:r>
              <a:rPr lang="de-DE" sz="1600" dirty="0"/>
              <a:t>Warum nutzt ihr </a:t>
            </a:r>
            <a:r>
              <a:rPr lang="de-DE" sz="1600" dirty="0" err="1"/>
              <a:t>ChatGPT</a:t>
            </a:r>
            <a:r>
              <a:rPr lang="de-DE" sz="1600" dirty="0"/>
              <a:t>?</a:t>
            </a:r>
          </a:p>
        </p:txBody>
      </p:sp>
      <p:cxnSp>
        <p:nvCxnSpPr>
          <p:cNvPr id="12" name="Straight Connector 1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7" name="Textfeld 6">
            <a:extLst>
              <a:ext uri="{FF2B5EF4-FFF2-40B4-BE49-F238E27FC236}">
                <a16:creationId xmlns:a16="http://schemas.microsoft.com/office/drawing/2014/main" id="{93BE969E-8605-0CC4-69FD-FBCB782ECF9E}"/>
              </a:ext>
            </a:extLst>
          </p:cNvPr>
          <p:cNvSpPr txBox="1"/>
          <p:nvPr/>
        </p:nvSpPr>
        <p:spPr>
          <a:xfrm>
            <a:off x="9293450" y="6870700"/>
            <a:ext cx="2898550" cy="200055"/>
          </a:xfrm>
          <a:prstGeom prst="rect">
            <a:avLst/>
          </a:prstGeom>
          <a:solidFill>
            <a:srgbClr val="000000"/>
          </a:solidFill>
        </p:spPr>
        <p:txBody>
          <a:bodyPr wrap="none" rtlCol="0">
            <a:spAutoFit/>
          </a:bodyPr>
          <a:lstStyle/>
          <a:p>
            <a:pPr algn="r">
              <a:spcAft>
                <a:spcPts val="600"/>
              </a:spcAft>
            </a:pPr>
            <a:r>
              <a:rPr lang="de-DE" sz="700">
                <a:solidFill>
                  <a:srgbClr val="FFFFFF"/>
                </a:solidFill>
              </a:rPr>
              <a:t>"</a:t>
            </a:r>
            <a:r>
              <a:rPr lang="de-DE" sz="700">
                <a:solidFill>
                  <a:srgbClr val="FFFFFF"/>
                </a:solidFill>
                <a:hlinkClick r:id="rId3" tooltip="https://in5d.com/a-spiritual-to-do-list-while-youre-still-here/">
                  <a:extLst>
                    <a:ext uri="{A12FA001-AC4F-418D-AE19-62706E023703}">
                      <ahyp:hlinkClr xmlns:ahyp="http://schemas.microsoft.com/office/drawing/2018/hyperlinkcolor" val="tx"/>
                    </a:ext>
                  </a:extLst>
                </a:hlinkClick>
              </a:rPr>
              <a:t>Dieses Foto</a:t>
            </a:r>
            <a:r>
              <a:rPr lang="de-DE" sz="700">
                <a:solidFill>
                  <a:srgbClr val="FFFFFF"/>
                </a:solidFill>
              </a:rPr>
              <a:t>" von Unbekannter Autor ist lizenziert gemäß </a:t>
            </a:r>
            <a:r>
              <a:rPr lang="de-DE"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de-DE" sz="700">
              <a:solidFill>
                <a:srgbClr val="FFFFFF"/>
              </a:solidFill>
            </a:endParaRPr>
          </a:p>
        </p:txBody>
      </p:sp>
    </p:spTree>
    <p:extLst>
      <p:ext uri="{BB962C8B-B14F-4D97-AF65-F5344CB8AC3E}">
        <p14:creationId xmlns:p14="http://schemas.microsoft.com/office/powerpoint/2010/main" val="79313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400"/>
                                        <p:tgtEl>
                                          <p:spTgt spid="4">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56"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cxnSp>
          <p:nvCxnSpPr>
            <p:cNvPr id="57" name="Straight Connector 56">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0"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1" name="Isosceles Triangle 60">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2"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3"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4"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5" name="Isosceles Triangle 64">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F14B9B24-4233-AD4F-B283-97C70D06EF97}"/>
              </a:ext>
            </a:extLst>
          </p:cNvPr>
          <p:cNvSpPr>
            <a:spLocks noGrp="1"/>
          </p:cNvSpPr>
          <p:nvPr>
            <p:ph type="title"/>
          </p:nvPr>
        </p:nvSpPr>
        <p:spPr>
          <a:xfrm>
            <a:off x="985969" y="4473227"/>
            <a:ext cx="8288032" cy="1096648"/>
          </a:xfrm>
        </p:spPr>
        <p:txBody>
          <a:bodyPr vert="horz" lIns="91440" tIns="45720" rIns="91440" bIns="45720" rtlCol="0" anchor="b">
            <a:normAutofit/>
          </a:bodyPr>
          <a:lstStyle/>
          <a:p>
            <a:pPr>
              <a:lnSpc>
                <a:spcPct val="90000"/>
              </a:lnSpc>
            </a:pPr>
            <a:r>
              <a:rPr lang="en-US" sz="3400" dirty="0" err="1"/>
              <a:t>Wer</a:t>
            </a:r>
            <a:r>
              <a:rPr lang="en-US" sz="3400" dirty="0"/>
              <a:t> </a:t>
            </a:r>
            <a:r>
              <a:rPr lang="en-US" sz="3400" dirty="0" err="1"/>
              <a:t>nutzt</a:t>
            </a:r>
            <a:r>
              <a:rPr lang="en-US" sz="3400" dirty="0"/>
              <a:t> ChatGPT </a:t>
            </a:r>
            <a:r>
              <a:rPr lang="en-US" sz="3400" dirty="0" err="1"/>
              <a:t>trotzdem</a:t>
            </a:r>
            <a:r>
              <a:rPr lang="en-US" sz="3400" dirty="0"/>
              <a:t> </a:t>
            </a:r>
            <a:r>
              <a:rPr lang="en-US" sz="3400" dirty="0" err="1"/>
              <a:t>noch</a:t>
            </a:r>
            <a:r>
              <a:rPr lang="en-US" sz="3400" dirty="0"/>
              <a:t>?</a:t>
            </a:r>
          </a:p>
        </p:txBody>
      </p:sp>
      <p:sp>
        <p:nvSpPr>
          <p:cNvPr id="3" name="Textplatzhalter 2">
            <a:extLst>
              <a:ext uri="{FF2B5EF4-FFF2-40B4-BE49-F238E27FC236}">
                <a16:creationId xmlns:a16="http://schemas.microsoft.com/office/drawing/2014/main" id="{3F130973-71BB-62C9-8181-03E975B4B68F}"/>
              </a:ext>
            </a:extLst>
          </p:cNvPr>
          <p:cNvSpPr>
            <a:spLocks noGrp="1"/>
          </p:cNvSpPr>
          <p:nvPr>
            <p:ph type="body" idx="1"/>
          </p:nvPr>
        </p:nvSpPr>
        <p:spPr>
          <a:xfrm>
            <a:off x="985969" y="5569874"/>
            <a:ext cx="8288032" cy="701677"/>
          </a:xfrm>
        </p:spPr>
        <p:txBody>
          <a:bodyPr vert="horz" lIns="91440" tIns="45720" rIns="91440" bIns="45720" rtlCol="0" anchor="t">
            <a:normAutofit/>
          </a:bodyPr>
          <a:lstStyle/>
          <a:p>
            <a:endParaRPr lang="en-US" sz="1800"/>
          </a:p>
        </p:txBody>
      </p:sp>
      <p:pic>
        <p:nvPicPr>
          <p:cNvPr id="5" name="Grafik 4" descr="Ein Bild, das Helm, Im Haus, Kleidung, Buch enthält.&#10;&#10;Automatisch generierte Beschreibung">
            <a:extLst>
              <a:ext uri="{FF2B5EF4-FFF2-40B4-BE49-F238E27FC236}">
                <a16:creationId xmlns:a16="http://schemas.microsoft.com/office/drawing/2014/main" id="{AD7C5E4A-8609-1068-4452-CAF90196DB12}"/>
              </a:ext>
            </a:extLst>
          </p:cNvPr>
          <p:cNvPicPr>
            <a:picLocks noChangeAspect="1"/>
          </p:cNvPicPr>
          <p:nvPr/>
        </p:nvPicPr>
        <p:blipFill rotWithShape="1">
          <a:blip r:embed="rId2">
            <a:extLst>
              <a:ext uri="{28A0092B-C50C-407E-A947-70E740481C1C}">
                <a14:useLocalDpi xmlns:a14="http://schemas.microsoft.com/office/drawing/2010/main" val="0"/>
              </a:ext>
            </a:extLst>
          </a:blip>
          <a:srcRect t="13908" r="-1" b="50948"/>
          <a:stretch/>
        </p:blipFill>
        <p:spPr>
          <a:xfrm>
            <a:off x="677334" y="468621"/>
            <a:ext cx="8274669" cy="3635025"/>
          </a:xfrm>
          <a:custGeom>
            <a:avLst/>
            <a:gdLst/>
            <a:ahLst/>
            <a:cxnLst/>
            <a:rect l="l" t="t" r="r" b="b"/>
            <a:pathLst>
              <a:path w="8274669" h="3635025">
                <a:moveTo>
                  <a:pt x="540554" y="0"/>
                </a:moveTo>
                <a:lnTo>
                  <a:pt x="8274669" y="0"/>
                </a:lnTo>
                <a:lnTo>
                  <a:pt x="8274669" y="3635025"/>
                </a:lnTo>
                <a:lnTo>
                  <a:pt x="0" y="3635025"/>
                </a:lnTo>
                <a:close/>
              </a:path>
            </a:pathLst>
          </a:custGeom>
        </p:spPr>
      </p:pic>
    </p:spTree>
    <p:extLst>
      <p:ext uri="{BB962C8B-B14F-4D97-AF65-F5344CB8AC3E}">
        <p14:creationId xmlns:p14="http://schemas.microsoft.com/office/powerpoint/2010/main" val="101388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5" name="Grafik 4" descr="Ein Bild, das Drink, Cartoon, draußen, Strand enthält.&#10;&#10;Automatisch generierte Beschreibung">
            <a:extLst>
              <a:ext uri="{FF2B5EF4-FFF2-40B4-BE49-F238E27FC236}">
                <a16:creationId xmlns:a16="http://schemas.microsoft.com/office/drawing/2014/main" id="{2064AA06-BFB7-4C16-00C1-2BBADB598247}"/>
              </a:ext>
            </a:extLst>
          </p:cNvPr>
          <p:cNvPicPr>
            <a:picLocks noChangeAspect="1"/>
          </p:cNvPicPr>
          <p:nvPr/>
        </p:nvPicPr>
        <p:blipFill rotWithShape="1">
          <a:blip r:embed="rId2">
            <a:extLst>
              <a:ext uri="{28A0092B-C50C-407E-A947-70E740481C1C}">
                <a14:useLocalDpi xmlns:a14="http://schemas.microsoft.com/office/drawing/2010/main" val="0"/>
              </a:ext>
            </a:extLst>
          </a:blip>
          <a:srcRect l="16051" t="9091" r="12436" b="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el 1">
            <a:extLst>
              <a:ext uri="{FF2B5EF4-FFF2-40B4-BE49-F238E27FC236}">
                <a16:creationId xmlns:a16="http://schemas.microsoft.com/office/drawing/2014/main" id="{F8F33860-D275-B130-7BD2-1476348BB784}"/>
              </a:ext>
            </a:extLst>
          </p:cNvPr>
          <p:cNvSpPr>
            <a:spLocks noGrp="1"/>
          </p:cNvSpPr>
          <p:nvPr>
            <p:ph type="title"/>
          </p:nvPr>
        </p:nvSpPr>
        <p:spPr>
          <a:xfrm>
            <a:off x="5380563" y="1678665"/>
            <a:ext cx="3887839" cy="2372168"/>
          </a:xfrm>
        </p:spPr>
        <p:txBody>
          <a:bodyPr vert="horz" lIns="91440" tIns="45720" rIns="91440" bIns="45720" rtlCol="0" anchor="b">
            <a:normAutofit fontScale="90000"/>
          </a:bodyPr>
          <a:lstStyle/>
          <a:p>
            <a:pPr algn="r">
              <a:lnSpc>
                <a:spcPct val="90000"/>
              </a:lnSpc>
            </a:pPr>
            <a:r>
              <a:rPr lang="en-US" sz="5400" dirty="0"/>
              <a:t>Artikel für die </a:t>
            </a:r>
            <a:r>
              <a:rPr lang="en-US" sz="5400" dirty="0" err="1"/>
              <a:t>Webseite</a:t>
            </a:r>
            <a:br>
              <a:rPr lang="en-US" sz="5400" dirty="0"/>
            </a:br>
            <a:r>
              <a:rPr lang="en-US" sz="5400" dirty="0" err="1"/>
              <a:t>schreiben</a:t>
            </a:r>
            <a:endParaRPr lang="en-US" sz="5400" dirty="0"/>
          </a:p>
        </p:txBody>
      </p:sp>
    </p:spTree>
    <p:extLst>
      <p:ext uri="{BB962C8B-B14F-4D97-AF65-F5344CB8AC3E}">
        <p14:creationId xmlns:p14="http://schemas.microsoft.com/office/powerpoint/2010/main" val="76342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4" name="Isosceles Triangle 1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Isosceles Triangle 1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a:extLst>
              <a:ext uri="{FF2B5EF4-FFF2-40B4-BE49-F238E27FC236}">
                <a16:creationId xmlns:a16="http://schemas.microsoft.com/office/drawing/2014/main" id="{72CA3CB2-00CE-31BD-D659-CBC234872FB0}"/>
              </a:ext>
            </a:extLst>
          </p:cNvPr>
          <p:cNvSpPr>
            <a:spLocks noGrp="1"/>
          </p:cNvSpPr>
          <p:nvPr>
            <p:ph type="title"/>
          </p:nvPr>
        </p:nvSpPr>
        <p:spPr>
          <a:xfrm>
            <a:off x="1600199" y="4571998"/>
            <a:ext cx="7673801" cy="1550895"/>
          </a:xfrm>
        </p:spPr>
        <p:txBody>
          <a:bodyPr vert="horz" lIns="91440" tIns="45720" rIns="91440" bIns="45720" rtlCol="0" anchor="b">
            <a:normAutofit/>
          </a:bodyPr>
          <a:lstStyle/>
          <a:p>
            <a:pPr>
              <a:lnSpc>
                <a:spcPct val="90000"/>
              </a:lnSpc>
            </a:pPr>
            <a:r>
              <a:rPr lang="en-US" sz="1800" kern="1200" dirty="0">
                <a:solidFill>
                  <a:schemeClr val="accent1"/>
                </a:solidFill>
                <a:latin typeface="+mj-lt"/>
                <a:ea typeface="+mj-ea"/>
                <a:cs typeface="+mj-cs"/>
              </a:rPr>
              <a:t>Du </a:t>
            </a:r>
            <a:r>
              <a:rPr lang="en-US" sz="1800" kern="1200" dirty="0" err="1">
                <a:solidFill>
                  <a:schemeClr val="accent1"/>
                </a:solidFill>
                <a:latin typeface="+mj-lt"/>
                <a:ea typeface="+mj-ea"/>
                <a:cs typeface="+mj-cs"/>
              </a:rPr>
              <a:t>bist</a:t>
            </a:r>
            <a:r>
              <a:rPr lang="en-US" sz="1800" kern="1200" dirty="0">
                <a:solidFill>
                  <a:schemeClr val="accent1"/>
                </a:solidFill>
                <a:latin typeface="+mj-lt"/>
                <a:ea typeface="+mj-ea"/>
                <a:cs typeface="+mj-cs"/>
              </a:rPr>
              <a:t> nun </a:t>
            </a:r>
            <a:r>
              <a:rPr lang="en-US" sz="1800" kern="1200" dirty="0" err="1">
                <a:solidFill>
                  <a:schemeClr val="accent1"/>
                </a:solidFill>
                <a:latin typeface="+mj-lt"/>
                <a:ea typeface="+mj-ea"/>
                <a:cs typeface="+mj-cs"/>
              </a:rPr>
              <a:t>ein</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reisender</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Schriftsteller</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mit</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viel</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Erfahrung</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im</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Schreiben</a:t>
            </a:r>
            <a:r>
              <a:rPr lang="en-US" sz="1800" kern="1200" dirty="0">
                <a:solidFill>
                  <a:schemeClr val="accent1"/>
                </a:solidFill>
                <a:latin typeface="+mj-lt"/>
                <a:ea typeface="+mj-ea"/>
                <a:cs typeface="+mj-cs"/>
              </a:rPr>
              <a:t> von </a:t>
            </a:r>
            <a:r>
              <a:rPr lang="en-US" sz="1800" kern="1200" dirty="0" err="1">
                <a:solidFill>
                  <a:schemeClr val="accent1"/>
                </a:solidFill>
                <a:latin typeface="+mj-lt"/>
                <a:ea typeface="+mj-ea"/>
                <a:cs typeface="+mj-cs"/>
              </a:rPr>
              <a:t>Reiseberichten</a:t>
            </a:r>
            <a:r>
              <a:rPr lang="en-US" sz="1800" kern="1200" dirty="0">
                <a:solidFill>
                  <a:schemeClr val="accent1"/>
                </a:solidFill>
                <a:latin typeface="+mj-lt"/>
                <a:ea typeface="+mj-ea"/>
                <a:cs typeface="+mj-cs"/>
              </a:rPr>
              <a:t> und </a:t>
            </a:r>
            <a:r>
              <a:rPr lang="en-US" sz="1800" kern="1200" dirty="0" err="1">
                <a:solidFill>
                  <a:schemeClr val="accent1"/>
                </a:solidFill>
                <a:latin typeface="+mj-lt"/>
                <a:ea typeface="+mj-ea"/>
                <a:cs typeface="+mj-cs"/>
              </a:rPr>
              <a:t>Reiseblog-Artikeln</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Schreibe</a:t>
            </a:r>
            <a:r>
              <a:rPr lang="en-US" sz="1800" kern="1200" dirty="0">
                <a:solidFill>
                  <a:schemeClr val="accent1"/>
                </a:solidFill>
                <a:latin typeface="+mj-lt"/>
                <a:ea typeface="+mj-ea"/>
                <a:cs typeface="+mj-cs"/>
              </a:rPr>
              <a:t> mir </a:t>
            </a:r>
            <a:r>
              <a:rPr lang="en-US" sz="1800" kern="1200" dirty="0" err="1">
                <a:solidFill>
                  <a:schemeClr val="accent1"/>
                </a:solidFill>
                <a:latin typeface="+mj-lt"/>
                <a:ea typeface="+mj-ea"/>
                <a:cs typeface="+mj-cs"/>
              </a:rPr>
              <a:t>einen</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Blogartikel</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über</a:t>
            </a:r>
            <a:r>
              <a:rPr lang="en-US" sz="1800" kern="1200" dirty="0">
                <a:solidFill>
                  <a:schemeClr val="accent1"/>
                </a:solidFill>
                <a:latin typeface="+mj-lt"/>
                <a:ea typeface="+mj-ea"/>
                <a:cs typeface="+mj-cs"/>
              </a:rPr>
              <a:t> Ernest Hemingway und das Floridita in Havanna. Gerne </a:t>
            </a:r>
            <a:r>
              <a:rPr lang="en-US" sz="1800" kern="1200" dirty="0" err="1">
                <a:solidFill>
                  <a:schemeClr val="accent1"/>
                </a:solidFill>
                <a:latin typeface="+mj-lt"/>
                <a:ea typeface="+mj-ea"/>
                <a:cs typeface="+mj-cs"/>
              </a:rPr>
              <a:t>kannst</a:t>
            </a:r>
            <a:r>
              <a:rPr lang="en-US" sz="1800" kern="1200" dirty="0">
                <a:solidFill>
                  <a:schemeClr val="accent1"/>
                </a:solidFill>
                <a:latin typeface="+mj-lt"/>
                <a:ea typeface="+mj-ea"/>
                <a:cs typeface="+mj-cs"/>
              </a:rPr>
              <a:t> du den Artikel </a:t>
            </a:r>
            <a:r>
              <a:rPr lang="en-US" sz="1800" kern="1200" dirty="0" err="1">
                <a:solidFill>
                  <a:schemeClr val="accent1"/>
                </a:solidFill>
                <a:latin typeface="+mj-lt"/>
                <a:ea typeface="+mj-ea"/>
                <a:cs typeface="+mj-cs"/>
              </a:rPr>
              <a:t>mit</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Anekdoten</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würzen</a:t>
            </a:r>
            <a:r>
              <a:rPr lang="en-US" sz="1800" kern="1200" dirty="0">
                <a:solidFill>
                  <a:schemeClr val="accent1"/>
                </a:solidFill>
                <a:latin typeface="+mj-lt"/>
                <a:ea typeface="+mj-ea"/>
                <a:cs typeface="+mj-cs"/>
              </a:rPr>
              <a:t> und </a:t>
            </a:r>
            <a:r>
              <a:rPr lang="en-US" sz="1800" kern="1200" dirty="0" err="1">
                <a:solidFill>
                  <a:schemeClr val="accent1"/>
                </a:solidFill>
                <a:latin typeface="+mj-lt"/>
                <a:ea typeface="+mj-ea"/>
                <a:cs typeface="+mj-cs"/>
              </a:rPr>
              <a:t>hintergründig</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werden</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Zielgruppe</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sind</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potenzielle</a:t>
            </a:r>
            <a:r>
              <a:rPr lang="en-US" sz="1800" kern="1200" dirty="0">
                <a:solidFill>
                  <a:schemeClr val="accent1"/>
                </a:solidFill>
                <a:latin typeface="+mj-lt"/>
                <a:ea typeface="+mj-ea"/>
                <a:cs typeface="+mj-cs"/>
              </a:rPr>
              <a:t> </a:t>
            </a:r>
            <a:r>
              <a:rPr lang="en-US" sz="1800" kern="1200" dirty="0" err="1">
                <a:solidFill>
                  <a:schemeClr val="accent1"/>
                </a:solidFill>
                <a:latin typeface="+mj-lt"/>
                <a:ea typeface="+mj-ea"/>
                <a:cs typeface="+mj-cs"/>
              </a:rPr>
              <a:t>Kuba-Reisende</a:t>
            </a:r>
            <a:r>
              <a:rPr lang="en-US" sz="1800" kern="1200" dirty="0">
                <a:solidFill>
                  <a:schemeClr val="accent1"/>
                </a:solidFill>
                <a:latin typeface="+mj-lt"/>
                <a:ea typeface="+mj-ea"/>
                <a:cs typeface="+mj-cs"/>
              </a:rPr>
              <a:t>.</a:t>
            </a:r>
          </a:p>
        </p:txBody>
      </p:sp>
      <p:pic>
        <p:nvPicPr>
          <p:cNvPr id="4" name="Grafik 3">
            <a:extLst>
              <a:ext uri="{FF2B5EF4-FFF2-40B4-BE49-F238E27FC236}">
                <a16:creationId xmlns:a16="http://schemas.microsoft.com/office/drawing/2014/main" id="{40B77CD6-12EA-DA0A-3AC8-994D1ED20218}"/>
              </a:ext>
            </a:extLst>
          </p:cNvPr>
          <p:cNvPicPr>
            <a:picLocks noChangeAspect="1"/>
          </p:cNvPicPr>
          <p:nvPr/>
        </p:nvPicPr>
        <p:blipFill rotWithShape="1">
          <a:blip r:embed="rId2"/>
          <a:srcRect b="12787"/>
          <a:stretch/>
        </p:blipFill>
        <p:spPr>
          <a:xfrm>
            <a:off x="1699754" y="632974"/>
            <a:ext cx="7023614" cy="3904982"/>
          </a:xfrm>
          <a:prstGeom prst="rect">
            <a:avLst/>
          </a:prstGeom>
        </p:spPr>
      </p:pic>
    </p:spTree>
    <p:extLst>
      <p:ext uri="{BB962C8B-B14F-4D97-AF65-F5344CB8AC3E}">
        <p14:creationId xmlns:p14="http://schemas.microsoft.com/office/powerpoint/2010/main" val="3038445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38E07-1A51-8DAE-0F87-A52665B361C1}"/>
              </a:ext>
            </a:extLst>
          </p:cNvPr>
          <p:cNvSpPr>
            <a:spLocks noGrp="1"/>
          </p:cNvSpPr>
          <p:nvPr>
            <p:ph type="title"/>
          </p:nvPr>
        </p:nvSpPr>
        <p:spPr>
          <a:xfrm>
            <a:off x="5536734" y="609600"/>
            <a:ext cx="3737268" cy="1320800"/>
          </a:xfrm>
        </p:spPr>
        <p:txBody>
          <a:bodyPr>
            <a:normAutofit/>
          </a:bodyPr>
          <a:lstStyle/>
          <a:p>
            <a:r>
              <a:rPr lang="de-DE" dirty="0"/>
              <a:t>Ihr wollt mehr wissen?</a:t>
            </a:r>
          </a:p>
        </p:txBody>
      </p:sp>
      <p:sp>
        <p:nvSpPr>
          <p:cNvPr id="3" name="Inhaltsplatzhalter 2">
            <a:extLst>
              <a:ext uri="{FF2B5EF4-FFF2-40B4-BE49-F238E27FC236}">
                <a16:creationId xmlns:a16="http://schemas.microsoft.com/office/drawing/2014/main" id="{9A79BB9D-207F-9701-FAB8-B1E1A563569C}"/>
              </a:ext>
            </a:extLst>
          </p:cNvPr>
          <p:cNvSpPr>
            <a:spLocks noGrp="1"/>
          </p:cNvSpPr>
          <p:nvPr>
            <p:ph idx="1"/>
          </p:nvPr>
        </p:nvSpPr>
        <p:spPr>
          <a:xfrm>
            <a:off x="5209563" y="2160589"/>
            <a:ext cx="4064439" cy="3880773"/>
          </a:xfrm>
        </p:spPr>
        <p:txBody>
          <a:bodyPr>
            <a:normAutofit/>
          </a:bodyPr>
          <a:lstStyle/>
          <a:p>
            <a:r>
              <a:rPr lang="de-DE" dirty="0"/>
              <a:t>Alle Unterlagen und Materialien findet ihr hier:</a:t>
            </a:r>
          </a:p>
          <a:p>
            <a:r>
              <a:rPr lang="de-DE" dirty="0">
                <a:hlinkClick r:id="rId2"/>
              </a:rPr>
              <a:t>https://argo.berlin/degut/</a:t>
            </a:r>
            <a:endParaRPr lang="de-DE" dirty="0"/>
          </a:p>
          <a:p>
            <a:endParaRPr lang="de-DE" dirty="0"/>
          </a:p>
          <a:p>
            <a:pPr marL="0" indent="0">
              <a:buNone/>
            </a:pPr>
            <a:endParaRPr lang="de-DE" dirty="0"/>
          </a:p>
          <a:p>
            <a:endParaRPr lang="de-DE" dirty="0"/>
          </a:p>
          <a:p>
            <a:endParaRPr lang="de-DE" dirty="0"/>
          </a:p>
          <a:p>
            <a:pPr marL="0" indent="0">
              <a:buNone/>
            </a:pPr>
            <a:r>
              <a:rPr lang="de-DE" dirty="0"/>
              <a:t>Weitere Fragen? </a:t>
            </a:r>
          </a:p>
          <a:p>
            <a:pPr marL="0" indent="0">
              <a:buNone/>
            </a:pPr>
            <a:r>
              <a:rPr lang="de-DE" dirty="0"/>
              <a:t>📧 </a:t>
            </a:r>
            <a:r>
              <a:rPr lang="de-DE" dirty="0" err="1">
                <a:hlinkClick r:id="rId3"/>
              </a:rPr>
              <a:t>dietmar@argo.berlin</a:t>
            </a:r>
            <a:r>
              <a:rPr lang="de-DE" dirty="0"/>
              <a:t> </a:t>
            </a:r>
          </a:p>
        </p:txBody>
      </p:sp>
      <p:pic>
        <p:nvPicPr>
          <p:cNvPr id="5" name="Grafik 4" descr="Ein Bild, das Roboter, Entwurf, Cartoon, Zeichnung enthält.&#10;&#10;Automatisch generierte Beschreibung">
            <a:extLst>
              <a:ext uri="{FF2B5EF4-FFF2-40B4-BE49-F238E27FC236}">
                <a16:creationId xmlns:a16="http://schemas.microsoft.com/office/drawing/2014/main" id="{0CC9AEC4-44F6-2461-D06A-9036A2D784CF}"/>
              </a:ext>
            </a:extLst>
          </p:cNvPr>
          <p:cNvPicPr>
            <a:picLocks noChangeAspect="1"/>
          </p:cNvPicPr>
          <p:nvPr/>
        </p:nvPicPr>
        <p:blipFill rotWithShape="1">
          <a:blip r:embed="rId4">
            <a:extLst>
              <a:ext uri="{28A0092B-C50C-407E-A947-70E740481C1C}">
                <a14:useLocalDpi xmlns:a14="http://schemas.microsoft.com/office/drawing/2010/main" val="0"/>
              </a:ext>
            </a:extLst>
          </a:blip>
          <a:srcRect t="15148" r="1"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 name="Textfeld 5">
            <a:extLst>
              <a:ext uri="{FF2B5EF4-FFF2-40B4-BE49-F238E27FC236}">
                <a16:creationId xmlns:a16="http://schemas.microsoft.com/office/drawing/2014/main" id="{EC90C7B0-BC38-DBB8-28BD-D29EA301C4B8}"/>
              </a:ext>
            </a:extLst>
          </p:cNvPr>
          <p:cNvSpPr txBox="1"/>
          <p:nvPr/>
        </p:nvSpPr>
        <p:spPr>
          <a:xfrm>
            <a:off x="5166021" y="3731643"/>
            <a:ext cx="6100482" cy="369332"/>
          </a:xfrm>
          <a:prstGeom prst="rect">
            <a:avLst/>
          </a:prstGeom>
          <a:noFill/>
        </p:spPr>
        <p:txBody>
          <a:bodyPr wrap="square">
            <a:spAutoFit/>
          </a:bodyPr>
          <a:lstStyle/>
          <a:p>
            <a:r>
              <a:rPr lang="de-DE" b="1" dirty="0"/>
              <a:t>➡️ </a:t>
            </a:r>
            <a:r>
              <a:rPr lang="de-DE" b="1" dirty="0">
                <a:hlinkClick r:id="rId5"/>
              </a:rPr>
              <a:t>https://linkedin.com/in/dietmarfischer/</a:t>
            </a:r>
            <a:r>
              <a:rPr lang="de-DE" b="1" dirty="0"/>
              <a:t> </a:t>
            </a:r>
          </a:p>
        </p:txBody>
      </p:sp>
    </p:spTree>
    <p:extLst>
      <p:ext uri="{BB962C8B-B14F-4D97-AF65-F5344CB8AC3E}">
        <p14:creationId xmlns:p14="http://schemas.microsoft.com/office/powerpoint/2010/main" val="2105992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5" name="Grafik 4" descr="Ein Bild, das Roboter, Cartoon, Mecha, Im Haus enthält.&#10;&#10;Automatisch generierte Beschreibung">
            <a:extLst>
              <a:ext uri="{FF2B5EF4-FFF2-40B4-BE49-F238E27FC236}">
                <a16:creationId xmlns:a16="http://schemas.microsoft.com/office/drawing/2014/main" id="{9C9EACED-ED36-C809-A97A-B9D1FDBF6264}"/>
              </a:ext>
            </a:extLst>
          </p:cNvPr>
          <p:cNvPicPr>
            <a:picLocks noChangeAspect="1"/>
          </p:cNvPicPr>
          <p:nvPr/>
        </p:nvPicPr>
        <p:blipFill rotWithShape="1">
          <a:blip r:embed="rId2">
            <a:extLst>
              <a:ext uri="{28A0092B-C50C-407E-A947-70E740481C1C}">
                <a14:useLocalDpi xmlns:a14="http://schemas.microsoft.com/office/drawing/2010/main" val="0"/>
              </a:ext>
            </a:extLst>
          </a:blip>
          <a:srcRect l="-759" t="1431" r="-34682"/>
          <a:stretch/>
        </p:blipFill>
        <p:spPr>
          <a:xfrm>
            <a:off x="-35839"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el 1">
            <a:extLst>
              <a:ext uri="{FF2B5EF4-FFF2-40B4-BE49-F238E27FC236}">
                <a16:creationId xmlns:a16="http://schemas.microsoft.com/office/drawing/2014/main" id="{28EE8C4F-CB1E-B1C1-8BD9-23535090642A}"/>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lnSpc>
                <a:spcPct val="90000"/>
              </a:lnSpc>
            </a:pPr>
            <a:r>
              <a:rPr lang="en-US" sz="3800" dirty="0"/>
              <a:t>Na </a:t>
            </a:r>
            <a:r>
              <a:rPr lang="en-US" sz="3800" dirty="0" err="1"/>
              <a:t>dann</a:t>
            </a:r>
            <a:r>
              <a:rPr lang="en-US" sz="3800" dirty="0"/>
              <a:t> mal </a:t>
            </a:r>
            <a:r>
              <a:rPr lang="en-US" sz="3800" dirty="0" err="1"/>
              <a:t>los</a:t>
            </a:r>
            <a:r>
              <a:rPr lang="en-US" sz="3800" dirty="0"/>
              <a:t> und die </a:t>
            </a:r>
            <a:r>
              <a:rPr lang="en-US" sz="3800" dirty="0" err="1"/>
              <a:t>Trickkiste</a:t>
            </a:r>
            <a:r>
              <a:rPr lang="en-US" sz="3800" dirty="0"/>
              <a:t> </a:t>
            </a:r>
            <a:r>
              <a:rPr lang="en-US" sz="3800" dirty="0" err="1"/>
              <a:t>ausgepackt</a:t>
            </a:r>
            <a:r>
              <a:rPr lang="en-US" sz="3800" dirty="0"/>
              <a:t>!</a:t>
            </a:r>
          </a:p>
        </p:txBody>
      </p:sp>
      <p:sp>
        <p:nvSpPr>
          <p:cNvPr id="3" name="Textplatzhalter 2">
            <a:extLst>
              <a:ext uri="{FF2B5EF4-FFF2-40B4-BE49-F238E27FC236}">
                <a16:creationId xmlns:a16="http://schemas.microsoft.com/office/drawing/2014/main" id="{C647CCF2-FB80-8854-20F4-E54D2B15E860}"/>
              </a:ext>
            </a:extLst>
          </p:cNvPr>
          <p:cNvSpPr>
            <a:spLocks noGrp="1"/>
          </p:cNvSpPr>
          <p:nvPr>
            <p:ph type="body" idx="1"/>
          </p:nvPr>
        </p:nvSpPr>
        <p:spPr>
          <a:xfrm>
            <a:off x="5380563" y="4050833"/>
            <a:ext cx="3893440" cy="1096899"/>
          </a:xfrm>
        </p:spPr>
        <p:txBody>
          <a:bodyPr vert="horz" lIns="91440" tIns="45720" rIns="91440" bIns="45720" rtlCol="0" anchor="t">
            <a:normAutofit/>
          </a:bodyPr>
          <a:lstStyle/>
          <a:p>
            <a:pPr algn="r"/>
            <a:endParaRPr lang="en-US" sz="1800"/>
          </a:p>
        </p:txBody>
      </p:sp>
    </p:spTree>
    <p:extLst>
      <p:ext uri="{BB962C8B-B14F-4D97-AF65-F5344CB8AC3E}">
        <p14:creationId xmlns:p14="http://schemas.microsoft.com/office/powerpoint/2010/main" val="272303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descr="Ein Bild, das Statue, Gebäude, Cartoon, Roboter enthält.&#10;&#10;Automatisch generierte Beschreibung">
            <a:extLst>
              <a:ext uri="{FF2B5EF4-FFF2-40B4-BE49-F238E27FC236}">
                <a16:creationId xmlns:a16="http://schemas.microsoft.com/office/drawing/2014/main" id="{4724E352-9E0F-5075-67AA-1439C2B8624A}"/>
              </a:ext>
            </a:extLst>
          </p:cNvPr>
          <p:cNvPicPr>
            <a:picLocks noChangeAspect="1"/>
          </p:cNvPicPr>
          <p:nvPr/>
        </p:nvPicPr>
        <p:blipFill rotWithShape="1">
          <a:blip r:embed="rId2">
            <a:extLst>
              <a:ext uri="{28A0092B-C50C-407E-A947-70E740481C1C}">
                <a14:useLocalDpi xmlns:a14="http://schemas.microsoft.com/office/drawing/2010/main" val="0"/>
              </a:ext>
            </a:extLst>
          </a:blip>
          <a:srcRect t="26573" r="1373" b="16436"/>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A392EEB0-0530-BF8C-889C-55166D43A2A4}"/>
              </a:ext>
            </a:extLst>
          </p:cNvPr>
          <p:cNvSpPr>
            <a:spLocks noGrp="1"/>
          </p:cNvSpPr>
          <p:nvPr>
            <p:ph type="ctrTitle"/>
          </p:nvPr>
        </p:nvSpPr>
        <p:spPr>
          <a:xfrm>
            <a:off x="668867" y="1678666"/>
            <a:ext cx="4088190" cy="2369093"/>
          </a:xfrm>
        </p:spPr>
        <p:txBody>
          <a:bodyPr vert="horz" lIns="91440" tIns="45720" rIns="91440" bIns="45720" rtlCol="0">
            <a:normAutofit/>
          </a:bodyPr>
          <a:lstStyle/>
          <a:p>
            <a:r>
              <a:rPr lang="en-US" sz="4800"/>
              <a:t>Wobei kann euch ChatGPT helfen?</a:t>
            </a:r>
          </a:p>
        </p:txBody>
      </p:sp>
      <p:sp>
        <p:nvSpPr>
          <p:cNvPr id="5" name="Untertitel 4">
            <a:extLst>
              <a:ext uri="{FF2B5EF4-FFF2-40B4-BE49-F238E27FC236}">
                <a16:creationId xmlns:a16="http://schemas.microsoft.com/office/drawing/2014/main" id="{A523DE7B-BC19-9221-3237-12902DE77DBE}"/>
              </a:ext>
            </a:extLst>
          </p:cNvPr>
          <p:cNvSpPr>
            <a:spLocks noGrp="1"/>
          </p:cNvSpPr>
          <p:nvPr>
            <p:ph type="subTitle" idx="1"/>
          </p:nvPr>
        </p:nvSpPr>
        <p:spPr>
          <a:xfrm>
            <a:off x="677335" y="4050831"/>
            <a:ext cx="4079721" cy="1096901"/>
          </a:xfrm>
        </p:spPr>
        <p:txBody>
          <a:bodyPr>
            <a:normAutofit/>
          </a:bodyPr>
          <a:lstStyle/>
          <a:p>
            <a:endParaRPr lang="de-DE" sz="1600"/>
          </a:p>
        </p:txBody>
      </p:sp>
      <p:cxnSp>
        <p:nvCxnSpPr>
          <p:cNvPr id="36" name="Straight Connector 35">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2"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4"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6"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8"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0"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2"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424868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89C2A-D03E-73C0-C3AE-2872456C42EC}"/>
              </a:ext>
            </a:extLst>
          </p:cNvPr>
          <p:cNvSpPr>
            <a:spLocks noGrp="1"/>
          </p:cNvSpPr>
          <p:nvPr>
            <p:ph type="title"/>
          </p:nvPr>
        </p:nvSpPr>
        <p:spPr>
          <a:xfrm>
            <a:off x="5536734" y="609600"/>
            <a:ext cx="3737268" cy="1320800"/>
          </a:xfrm>
        </p:spPr>
        <p:txBody>
          <a:bodyPr>
            <a:normAutofit/>
          </a:bodyPr>
          <a:lstStyle/>
          <a:p>
            <a:pPr>
              <a:lnSpc>
                <a:spcPct val="90000"/>
              </a:lnSpc>
            </a:pPr>
            <a:r>
              <a:rPr lang="de-DE" sz="3100"/>
              <a:t>Euer persönlicher Gründungsassistent </a:t>
            </a:r>
          </a:p>
        </p:txBody>
      </p:sp>
      <p:sp>
        <p:nvSpPr>
          <p:cNvPr id="3" name="Inhaltsplatzhalter 2">
            <a:extLst>
              <a:ext uri="{FF2B5EF4-FFF2-40B4-BE49-F238E27FC236}">
                <a16:creationId xmlns:a16="http://schemas.microsoft.com/office/drawing/2014/main" id="{5333ACE5-D2BE-D217-5BBB-1086FF09AB0A}"/>
              </a:ext>
            </a:extLst>
          </p:cNvPr>
          <p:cNvSpPr>
            <a:spLocks noGrp="1"/>
          </p:cNvSpPr>
          <p:nvPr>
            <p:ph idx="1"/>
          </p:nvPr>
        </p:nvSpPr>
        <p:spPr>
          <a:xfrm>
            <a:off x="5209563" y="2160589"/>
            <a:ext cx="4064439" cy="3880773"/>
          </a:xfrm>
        </p:spPr>
        <p:txBody>
          <a:bodyPr>
            <a:normAutofit/>
          </a:bodyPr>
          <a:lstStyle/>
          <a:p>
            <a:r>
              <a:rPr lang="de-DE" dirty="0"/>
              <a:t>Marktforschung</a:t>
            </a:r>
          </a:p>
          <a:p>
            <a:r>
              <a:rPr lang="de-DE" dirty="0"/>
              <a:t>Käufer-Personas</a:t>
            </a:r>
          </a:p>
          <a:p>
            <a:r>
              <a:rPr lang="de-DE" dirty="0"/>
              <a:t>Social Media</a:t>
            </a:r>
          </a:p>
          <a:p>
            <a:r>
              <a:rPr lang="de-DE" dirty="0"/>
              <a:t>Webseiten-Texte</a:t>
            </a:r>
          </a:p>
          <a:p>
            <a:r>
              <a:rPr lang="de-DE" dirty="0"/>
              <a:t>Editieren</a:t>
            </a:r>
          </a:p>
          <a:p>
            <a:r>
              <a:rPr lang="de-DE" dirty="0"/>
              <a:t>Emails</a:t>
            </a:r>
          </a:p>
        </p:txBody>
      </p:sp>
      <p:pic>
        <p:nvPicPr>
          <p:cNvPr id="5" name="Grafik 4" descr="Ein Bild, das Cartoon, Haushaltsgerät, Im Haus enthält.&#10;&#10;Automatisch generierte Beschreibung">
            <a:extLst>
              <a:ext uri="{FF2B5EF4-FFF2-40B4-BE49-F238E27FC236}">
                <a16:creationId xmlns:a16="http://schemas.microsoft.com/office/drawing/2014/main" id="{A0DABACC-6422-B43C-9503-838E23551574}"/>
              </a:ext>
            </a:extLst>
          </p:cNvPr>
          <p:cNvPicPr>
            <a:picLocks noChangeAspect="1"/>
          </p:cNvPicPr>
          <p:nvPr/>
        </p:nvPicPr>
        <p:blipFill rotWithShape="1">
          <a:blip r:embed="rId2">
            <a:extLst>
              <a:ext uri="{28A0092B-C50C-407E-A947-70E740481C1C}">
                <a14:useLocalDpi xmlns:a14="http://schemas.microsoft.com/office/drawing/2010/main" val="0"/>
              </a:ext>
            </a:extLst>
          </a:blip>
          <a:srcRect l="12432" r="890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341942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7"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8" name="Isosceles Triangle 17">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0"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1"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2" name="Isosceles Triangle 21">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3" name="Isosceles Triangle 22">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8" name="Grafik 7" descr="Ein Bild, das Cartoon, Kleidung, Statue, Mobiliar enthält.&#10;&#10;Automatisch generierte Beschreibung">
            <a:extLst>
              <a:ext uri="{FF2B5EF4-FFF2-40B4-BE49-F238E27FC236}">
                <a16:creationId xmlns:a16="http://schemas.microsoft.com/office/drawing/2014/main" id="{F4B97F95-F9A2-7608-8E26-ED49BFF39961}"/>
              </a:ext>
            </a:extLst>
          </p:cNvPr>
          <p:cNvPicPr>
            <a:picLocks noChangeAspect="1"/>
          </p:cNvPicPr>
          <p:nvPr/>
        </p:nvPicPr>
        <p:blipFill rotWithShape="1">
          <a:blip r:embed="rId2">
            <a:extLst>
              <a:ext uri="{28A0092B-C50C-407E-A947-70E740481C1C}">
                <a14:useLocalDpi xmlns:a14="http://schemas.microsoft.com/office/drawing/2010/main" val="0"/>
              </a:ext>
            </a:extLst>
          </a:blip>
          <a:srcRect l="8452" t="12465" r="-1" b="9854"/>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el 1">
            <a:extLst>
              <a:ext uri="{FF2B5EF4-FFF2-40B4-BE49-F238E27FC236}">
                <a16:creationId xmlns:a16="http://schemas.microsoft.com/office/drawing/2014/main" id="{B4236B6E-FD90-80F9-8AE0-ACA2E18F02A5}"/>
              </a:ext>
            </a:extLst>
          </p:cNvPr>
          <p:cNvSpPr>
            <a:spLocks noGrp="1"/>
          </p:cNvSpPr>
          <p:nvPr>
            <p:ph type="title"/>
          </p:nvPr>
        </p:nvSpPr>
        <p:spPr>
          <a:xfrm>
            <a:off x="4910338" y="2156121"/>
            <a:ext cx="4219705" cy="2867492"/>
          </a:xfrm>
        </p:spPr>
        <p:txBody>
          <a:bodyPr vert="horz" lIns="91440" tIns="45720" rIns="91440" bIns="45720" rtlCol="0" anchor="b">
            <a:normAutofit/>
          </a:bodyPr>
          <a:lstStyle/>
          <a:p>
            <a:pPr algn="r">
              <a:lnSpc>
                <a:spcPct val="90000"/>
              </a:lnSpc>
            </a:pPr>
            <a:r>
              <a:rPr lang="en-US" sz="3800" dirty="0" err="1"/>
              <a:t>Bessere</a:t>
            </a:r>
            <a:r>
              <a:rPr lang="en-US" sz="3800" dirty="0"/>
              <a:t> </a:t>
            </a:r>
            <a:br>
              <a:rPr lang="en-US" sz="3800" dirty="0"/>
            </a:br>
            <a:r>
              <a:rPr lang="en-US" sz="3800" dirty="0"/>
              <a:t>Prompts </a:t>
            </a:r>
            <a:br>
              <a:rPr lang="en-US" sz="3800" dirty="0"/>
            </a:br>
            <a:r>
              <a:rPr lang="en-US" sz="3800" dirty="0"/>
              <a:t>für </a:t>
            </a:r>
            <a:br>
              <a:rPr lang="en-US" sz="3800" dirty="0"/>
            </a:br>
            <a:r>
              <a:rPr lang="en-US" sz="3800" dirty="0" err="1"/>
              <a:t>bessere</a:t>
            </a:r>
            <a:r>
              <a:rPr lang="en-US" sz="3800" dirty="0"/>
              <a:t> </a:t>
            </a:r>
            <a:br>
              <a:rPr lang="en-US" sz="3800" dirty="0"/>
            </a:br>
            <a:r>
              <a:rPr lang="en-US" sz="3800" dirty="0" err="1"/>
              <a:t>Ergebnisse</a:t>
            </a:r>
            <a:r>
              <a:rPr lang="en-US" sz="3800" dirty="0"/>
              <a:t>!</a:t>
            </a:r>
          </a:p>
        </p:txBody>
      </p:sp>
      <p:sp>
        <p:nvSpPr>
          <p:cNvPr id="10" name="Textplatzhalter 9">
            <a:extLst>
              <a:ext uri="{FF2B5EF4-FFF2-40B4-BE49-F238E27FC236}">
                <a16:creationId xmlns:a16="http://schemas.microsoft.com/office/drawing/2014/main" id="{119D78AB-96E4-1CB2-FDEF-00CB74E96308}"/>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4774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893AB5-DAE4-CEB3-1076-70545A72D03D}"/>
              </a:ext>
            </a:extLst>
          </p:cNvPr>
          <p:cNvSpPr>
            <a:spLocks noGrp="1"/>
          </p:cNvSpPr>
          <p:nvPr>
            <p:ph type="title"/>
          </p:nvPr>
        </p:nvSpPr>
        <p:spPr>
          <a:xfrm>
            <a:off x="5536734" y="609600"/>
            <a:ext cx="3737268" cy="1320800"/>
          </a:xfrm>
        </p:spPr>
        <p:txBody>
          <a:bodyPr>
            <a:normAutofit/>
          </a:bodyPr>
          <a:lstStyle/>
          <a:p>
            <a:r>
              <a:rPr lang="de-DE" dirty="0"/>
              <a:t>Warum?</a:t>
            </a:r>
          </a:p>
        </p:txBody>
      </p:sp>
      <p:sp>
        <p:nvSpPr>
          <p:cNvPr id="3" name="Inhaltsplatzhalter 2">
            <a:extLst>
              <a:ext uri="{FF2B5EF4-FFF2-40B4-BE49-F238E27FC236}">
                <a16:creationId xmlns:a16="http://schemas.microsoft.com/office/drawing/2014/main" id="{F0EB76CC-6B54-BE1A-37BA-C48697C5D476}"/>
              </a:ext>
            </a:extLst>
          </p:cNvPr>
          <p:cNvSpPr>
            <a:spLocks noGrp="1"/>
          </p:cNvSpPr>
          <p:nvPr>
            <p:ph idx="1"/>
          </p:nvPr>
        </p:nvSpPr>
        <p:spPr>
          <a:xfrm>
            <a:off x="5209563" y="2160589"/>
            <a:ext cx="4064439" cy="3880773"/>
          </a:xfrm>
        </p:spPr>
        <p:txBody>
          <a:bodyPr>
            <a:normAutofit/>
          </a:bodyPr>
          <a:lstStyle/>
          <a:p>
            <a:r>
              <a:rPr lang="de-DE" dirty="0"/>
              <a:t>Schreibe mir eine Zusammenfassung von Star Wars.</a:t>
            </a:r>
          </a:p>
          <a:p>
            <a:endParaRPr lang="de-DE" dirty="0"/>
          </a:p>
          <a:p>
            <a:endParaRPr lang="de-DE" dirty="0"/>
          </a:p>
          <a:p>
            <a:endParaRPr lang="de-DE" dirty="0"/>
          </a:p>
        </p:txBody>
      </p:sp>
      <p:pic>
        <p:nvPicPr>
          <p:cNvPr id="9" name="Grafik 8" descr="Ein Bild, das Menschliches Gesicht, Fiktive Gestalt, Kleidung, Person enthält.&#10;&#10;Automatisch generierte Beschreibung">
            <a:extLst>
              <a:ext uri="{FF2B5EF4-FFF2-40B4-BE49-F238E27FC236}">
                <a16:creationId xmlns:a16="http://schemas.microsoft.com/office/drawing/2014/main" id="{524ED3B7-7AEE-6097-BE67-3741A2DC3B28}"/>
              </a:ext>
            </a:extLst>
          </p:cNvPr>
          <p:cNvPicPr>
            <a:picLocks noChangeAspect="1"/>
          </p:cNvPicPr>
          <p:nvPr/>
        </p:nvPicPr>
        <p:blipFill rotWithShape="1">
          <a:blip r:embed="rId2">
            <a:extLst>
              <a:ext uri="{28A0092B-C50C-407E-A947-70E740481C1C}">
                <a14:useLocalDpi xmlns:a14="http://schemas.microsoft.com/office/drawing/2010/main" val="0"/>
              </a:ext>
            </a:extLst>
          </a:blip>
          <a:srcRect t="6876" r="2" b="604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4" name="Isosceles Triangle 1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2984933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03039C-8064-961B-3DD2-E33503650ADB}"/>
              </a:ext>
            </a:extLst>
          </p:cNvPr>
          <p:cNvSpPr>
            <a:spLocks noGrp="1"/>
          </p:cNvSpPr>
          <p:nvPr>
            <p:ph type="title"/>
          </p:nvPr>
        </p:nvSpPr>
        <p:spPr>
          <a:xfrm>
            <a:off x="5536734" y="609600"/>
            <a:ext cx="3737268" cy="1320800"/>
          </a:xfrm>
        </p:spPr>
        <p:txBody>
          <a:bodyPr>
            <a:normAutofit/>
          </a:bodyPr>
          <a:lstStyle/>
          <a:p>
            <a:endParaRPr lang="de-DE"/>
          </a:p>
        </p:txBody>
      </p:sp>
      <p:pic>
        <p:nvPicPr>
          <p:cNvPr id="9" name="Inhaltsplatzhalter 8" descr="Ein Bild, das Roboter, Entwurf enthält.&#10;&#10;Automatisch generierte Beschreibung">
            <a:extLst>
              <a:ext uri="{FF2B5EF4-FFF2-40B4-BE49-F238E27FC236}">
                <a16:creationId xmlns:a16="http://schemas.microsoft.com/office/drawing/2014/main" id="{FE2582E1-88F2-FD01-D604-900CD8BF78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9953" y="-1343944"/>
            <a:ext cx="8265458" cy="12080285"/>
          </a:xfrm>
        </p:spPr>
      </p:pic>
      <p:pic>
        <p:nvPicPr>
          <p:cNvPr id="5" name="Grafik 4">
            <a:extLst>
              <a:ext uri="{FF2B5EF4-FFF2-40B4-BE49-F238E27FC236}">
                <a16:creationId xmlns:a16="http://schemas.microsoft.com/office/drawing/2014/main" id="{B2C52ACE-208F-C754-5CD5-DE2AF45CDEB6}"/>
              </a:ext>
            </a:extLst>
          </p:cNvPr>
          <p:cNvPicPr>
            <a:picLocks noChangeAspect="1"/>
          </p:cNvPicPr>
          <p:nvPr/>
        </p:nvPicPr>
        <p:blipFill rotWithShape="1">
          <a:blip r:embed="rId3"/>
          <a:srcRect t="9928" r="2" b="9035"/>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2166438755"/>
      </p:ext>
    </p:extLst>
  </p:cSld>
  <p:clrMapOvr>
    <a:masterClrMapping/>
  </p:clrMapOvr>
</p:sld>
</file>

<file path=ppt/theme/theme1.xml><?xml version="1.0" encoding="utf-8"?>
<a:theme xmlns:a="http://schemas.openxmlformats.org/drawingml/2006/main" name="Facette">
  <a:themeElements>
    <a:clrScheme name="Warmes Blau">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TM10001106[[fn=Badge]]</Template>
  <TotalTime>0</TotalTime>
  <Words>584</Words>
  <Application>Microsoft Office PowerPoint</Application>
  <PresentationFormat>Breitbild</PresentationFormat>
  <Paragraphs>87</Paragraphs>
  <Slides>32</Slides>
  <Notes>0</Notes>
  <HiddenSlides>4</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32</vt:i4>
      </vt:variant>
    </vt:vector>
  </HeadingPairs>
  <TitlesOfParts>
    <vt:vector size="36" baseType="lpstr">
      <vt:lpstr>Arial</vt:lpstr>
      <vt:lpstr>Trebuchet MS</vt:lpstr>
      <vt:lpstr>Wingdings 3</vt:lpstr>
      <vt:lpstr>Facette</vt:lpstr>
      <vt:lpstr>Wie ihr ChatGPT für euer Marketing nutzt</vt:lpstr>
      <vt:lpstr>Wer von euch hat schon mal ChatGPT genutzt?</vt:lpstr>
      <vt:lpstr>Wer nutzt ChatGPT trotzdem noch?</vt:lpstr>
      <vt:lpstr>Na dann mal los und die Trickkiste ausgepackt!</vt:lpstr>
      <vt:lpstr>Wobei kann euch ChatGPT helfen?</vt:lpstr>
      <vt:lpstr>Euer persönlicher Gründungsassistent </vt:lpstr>
      <vt:lpstr>Bessere  Prompts  für  bessere  Ergebnisse!</vt:lpstr>
      <vt:lpstr>Warum?</vt:lpstr>
      <vt:lpstr>PowerPoint-Präsentation</vt:lpstr>
      <vt:lpstr>Warum?</vt:lpstr>
      <vt:lpstr>PowerPoint-Präsentation</vt:lpstr>
      <vt:lpstr>Wie das Briefen von Freelancern</vt:lpstr>
      <vt:lpstr>Prompt Engineering ist Programmierung</vt:lpstr>
      <vt:lpstr>Kategorien</vt:lpstr>
      <vt:lpstr>1.  Die Rolle von ChatGPT</vt:lpstr>
      <vt:lpstr>Rolle als euer Assistent</vt:lpstr>
      <vt:lpstr>Brille für ChatGPT</vt:lpstr>
      <vt:lpstr>Du bist jetzt ein erfahrener Marktforscher. Analysiere mir den Markt für Trockenblumen in Deutschland.</vt:lpstr>
      <vt:lpstr>2. Zielgruppe</vt:lpstr>
      <vt:lpstr>Beispiele für Zielgruppen</vt:lpstr>
      <vt:lpstr>Du bist nun eine super erfahrene Social Media Expertin mit einem Faible für Kuba. Bitte schreibe mir einen Post für meine Facebook-Seite, 2-3 Sätze lang, warum man Trinidad besuchen sollte. Zielgruppe sind Rentner-Ehepaare ab 60.</vt:lpstr>
      <vt:lpstr>Du bist nun eine super erfahrene Social Media Expertin mit einem Faible für Kuba. Bitte schreibe mir einen Post für meine Facebook-Seite, 2-3 Sätze lang, warum man Trinidad besuchen sollte. Zielgruppe sind junge Backpacker.</vt:lpstr>
      <vt:lpstr>3. Schreibstil</vt:lpstr>
      <vt:lpstr>PowerPoint-Präsentation</vt:lpstr>
      <vt:lpstr>Du bist ein Startup-Gründer mit viel Erfahrung im Schreiben von Businessplänen. Schreibe mir nun eine Executive Summary für einen Businessplan eines Unternehmens, das teure Trockenblumengebinde für Anwaltspraxen über das Internet verkauft. Verwende dabei einen enthusiastischen Schreibstil, der einen Venture Capitalist von dieser Idee überzeugt. </vt:lpstr>
      <vt:lpstr>4.  Inhalte &amp; Textinput</vt:lpstr>
      <vt:lpstr>Zusätzliche Inhalte / Textinput</vt:lpstr>
      <vt:lpstr>Du bist jetzt eine erfahrene Social-Media- und LinkedIn-Expertin. Bitte hilf mir dabei, folgenden LinkedIn-Post peppiger zu schreiben: Morgen trage ich auf der DeGUT vor, der Titel des Vortrags ist "Wie ihr ChatGPT für euer Marketing nutzt". </vt:lpstr>
      <vt:lpstr>5.  Die Aufgabe</vt:lpstr>
      <vt:lpstr>Artikel für die Webseite schreiben</vt:lpstr>
      <vt:lpstr>Du bist nun ein reisender Schriftsteller mit viel Erfahrung im Schreiben von Reiseberichten und Reiseblog-Artikeln. Schreibe mir einen Blogartikel über Ernest Hemingway und das Floridita in Havanna. Gerne kannst du den Artikel mit Anekdoten würzen und hintergründig werden. Zielgruppe sind potenzielle Kuba-Reisende.</vt:lpstr>
      <vt:lpstr>Ihr wollt mehr wissen?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Dietmar Fischer</dc:creator>
  <cp:lastModifiedBy>Dietmar Fischer</cp:lastModifiedBy>
  <cp:revision>21</cp:revision>
  <cp:lastPrinted>2023-03-27T11:48:31Z</cp:lastPrinted>
  <dcterms:created xsi:type="dcterms:W3CDTF">2023-03-08T13:14:39Z</dcterms:created>
  <dcterms:modified xsi:type="dcterms:W3CDTF">2023-10-14T08:05:52Z</dcterms:modified>
</cp:coreProperties>
</file>